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5" r:id="rId2"/>
    <p:sldId id="296" r:id="rId3"/>
    <p:sldId id="262" r:id="rId4"/>
    <p:sldId id="271" r:id="rId5"/>
    <p:sldId id="273" r:id="rId6"/>
    <p:sldId id="261" r:id="rId7"/>
    <p:sldId id="276" r:id="rId8"/>
    <p:sldId id="277" r:id="rId9"/>
    <p:sldId id="260" r:id="rId10"/>
    <p:sldId id="280" r:id="rId11"/>
    <p:sldId id="279" r:id="rId12"/>
    <p:sldId id="288" r:id="rId13"/>
    <p:sldId id="289" r:id="rId14"/>
    <p:sldId id="303" r:id="rId15"/>
    <p:sldId id="264" r:id="rId16"/>
    <p:sldId id="301" r:id="rId17"/>
    <p:sldId id="290" r:id="rId18"/>
    <p:sldId id="302" r:id="rId19"/>
    <p:sldId id="265" r:id="rId20"/>
    <p:sldId id="281" r:id="rId21"/>
    <p:sldId id="283" r:id="rId22"/>
    <p:sldId id="282" r:id="rId23"/>
    <p:sldId id="266" r:id="rId24"/>
    <p:sldId id="284" r:id="rId25"/>
    <p:sldId id="292" r:id="rId26"/>
    <p:sldId id="291" r:id="rId27"/>
    <p:sldId id="294" r:id="rId28"/>
    <p:sldId id="299" r:id="rId29"/>
    <p:sldId id="298" r:id="rId30"/>
    <p:sldId id="293" r:id="rId31"/>
    <p:sldId id="300" r:id="rId32"/>
    <p:sldId id="304" r:id="rId33"/>
    <p:sldId id="297" r:id="rId34"/>
    <p:sldId id="286"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Schlesinger" initials="PS" lastIdx="9" clrIdx="0">
    <p:extLst>
      <p:ext uri="{19B8F6BF-5375-455C-9EA6-DF929625EA0E}">
        <p15:presenceInfo xmlns:p15="http://schemas.microsoft.com/office/powerpoint/2012/main" userId="14798ec42756b2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6697" autoAdjust="0"/>
  </p:normalViewPr>
  <p:slideViewPr>
    <p:cSldViewPr snapToGrid="0">
      <p:cViewPr varScale="1">
        <p:scale>
          <a:sx n="86" d="100"/>
          <a:sy n="86" d="100"/>
        </p:scale>
        <p:origin x="1632" y="200"/>
      </p:cViewPr>
      <p:guideLst/>
    </p:cSldViewPr>
  </p:slideViewPr>
  <p:notesTextViewPr>
    <p:cViewPr>
      <p:scale>
        <a:sx n="1" d="1"/>
        <a:sy n="1" d="1"/>
      </p:scale>
      <p:origin x="0" y="0"/>
    </p:cViewPr>
  </p:notesTextViewPr>
  <p:sorterViewPr>
    <p:cViewPr>
      <p:scale>
        <a:sx n="100" d="100"/>
        <a:sy n="100" d="100"/>
      </p:scale>
      <p:origin x="0" y="-11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27EB7-B580-4057-A969-82E2F5E6A47B}" type="datetimeFigureOut">
              <a:rPr lang="en-US" smtClean="0"/>
              <a:t>4/15/21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099A1-8804-4FB2-83F7-0583A85CA18F}" type="slidenum">
              <a:rPr lang="en-US" smtClean="0"/>
              <a:t>‹#›</a:t>
            </a:fld>
            <a:endParaRPr lang="en-US"/>
          </a:p>
        </p:txBody>
      </p:sp>
    </p:spTree>
    <p:extLst>
      <p:ext uri="{BB962C8B-B14F-4D97-AF65-F5344CB8AC3E}">
        <p14:creationId xmlns:p14="http://schemas.microsoft.com/office/powerpoint/2010/main" val="231869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t>National Assessment of Educational Progress </a:t>
            </a:r>
          </a:p>
          <a:p>
            <a:pPr marL="0" indent="0">
              <a:buFont typeface="Arial" panose="020B0604020202020204" pitchFamily="34" charset="0"/>
              <a:buNone/>
            </a:pPr>
            <a:endParaRPr lang="en-US" sz="2800" dirty="0"/>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2800" dirty="0"/>
              <a:t>Reading: 66 %,</a:t>
            </a:r>
            <a:r>
              <a:rPr lang="en-US" sz="2800" baseline="30000" dirty="0"/>
              <a:t> </a:t>
            </a:r>
            <a:r>
              <a:rPr lang="en-US" sz="2800" dirty="0"/>
              <a:t>73 %, 70 % of grades 4, 8, and 12 students performed at or above NAEP Basic Level in 2019, respectively</a:t>
            </a:r>
          </a:p>
          <a:p>
            <a:pPr marL="1485900" lvl="2" indent="-571500">
              <a:buFont typeface="Arial" panose="020B0604020202020204" pitchFamily="34" charset="0"/>
              <a:buChar char="•"/>
            </a:pPr>
            <a:r>
              <a:rPr lang="en-US" sz="2600" dirty="0">
                <a:solidFill>
                  <a:prstClr val="black"/>
                </a:solidFill>
              </a:rPr>
              <a:t>Reading assessment include literary and informational texts</a:t>
            </a: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Writing: 86%, 80%, 79% of grades 4, 8, and 12 students performed at or above NAEP Basic Level in 2019, respectively</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Basic – Indicates </a:t>
            </a:r>
            <a:r>
              <a:rPr kumimoji="0" lang="en-US" sz="2600" b="0" i="1" u="none" strike="noStrike" kern="1200" cap="none" spc="0" normalizeH="0" baseline="0" noProof="0" dirty="0">
                <a:ln>
                  <a:noFill/>
                </a:ln>
                <a:solidFill>
                  <a:prstClr val="black"/>
                </a:solidFill>
                <a:effectLst/>
                <a:uLnTx/>
                <a:uFillTx/>
                <a:latin typeface="+mn-lt"/>
                <a:ea typeface="+mn-ea"/>
                <a:cs typeface="+mn-cs"/>
              </a:rPr>
              <a:t>partial</a:t>
            </a:r>
            <a:r>
              <a:rPr kumimoji="0" lang="en-US" sz="2600" b="0" i="0" u="none" strike="noStrike" kern="1200" cap="none" spc="0" normalizeH="0" baseline="0" noProof="0" dirty="0">
                <a:ln>
                  <a:noFill/>
                </a:ln>
                <a:solidFill>
                  <a:prstClr val="black"/>
                </a:solidFill>
                <a:effectLst/>
                <a:uLnTx/>
                <a:uFillTx/>
                <a:latin typeface="+mn-lt"/>
                <a:ea typeface="+mn-ea"/>
                <a:cs typeface="+mn-cs"/>
              </a:rPr>
              <a:t> mastery of prerequisite knowledge and skills necessary for performance at Proficient level </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Proficient – Reading at this level demonstrates competency with challenging content specific information and application of knowledge and analytical skills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NAEP results consistently shows approximately 31% of ALL grade 4 students read at a level below Basic</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This translates to only about 1/3 of grade 4 students are proficient or advanced </a:t>
            </a:r>
            <a:r>
              <a:rPr kumimoji="0" lang="en-US" sz="1400" b="0" i="0" u="none" strike="noStrike" kern="1200" cap="none" spc="0" normalizeH="0" baseline="0" noProof="0" dirty="0">
                <a:ln>
                  <a:noFill/>
                </a:ln>
                <a:solidFill>
                  <a:prstClr val="black"/>
                </a:solidFill>
                <a:effectLst/>
                <a:uLnTx/>
                <a:uFillTx/>
                <a:latin typeface="+mn-lt"/>
                <a:ea typeface="+mn-ea"/>
                <a:cs typeface="+mn-cs"/>
              </a:rPr>
              <a:t>(https://app.box.com/s/21gdk2k1p3bnagdfz1xy0v98j5ytl1wk)</a:t>
            </a:r>
            <a:endParaRPr kumimoji="0" lang="en-US" sz="28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A7099A1-8804-4FB2-83F7-0583A85CA18F}" type="slidenum">
              <a:rPr lang="en-US" smtClean="0"/>
              <a:t>6</a:t>
            </a:fld>
            <a:endParaRPr lang="en-US"/>
          </a:p>
        </p:txBody>
      </p:sp>
    </p:spTree>
    <p:extLst>
      <p:ext uri="{BB962C8B-B14F-4D97-AF65-F5344CB8AC3E}">
        <p14:creationId xmlns:p14="http://schemas.microsoft.com/office/powerpoint/2010/main" val="371490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Basic – Indicates </a:t>
            </a:r>
            <a:r>
              <a:rPr kumimoji="0" lang="en-US" sz="2600" b="0" i="1" u="none" strike="noStrike" kern="1200" cap="none" spc="0" normalizeH="0" baseline="0" noProof="0" dirty="0">
                <a:ln>
                  <a:noFill/>
                </a:ln>
                <a:solidFill>
                  <a:prstClr val="black"/>
                </a:solidFill>
                <a:effectLst/>
                <a:uLnTx/>
                <a:uFillTx/>
                <a:latin typeface="+mn-lt"/>
                <a:ea typeface="+mn-ea"/>
                <a:cs typeface="+mn-cs"/>
              </a:rPr>
              <a:t>partial</a:t>
            </a:r>
            <a:r>
              <a:rPr kumimoji="0" lang="en-US" sz="2600" b="0" i="0" u="none" strike="noStrike" kern="1200" cap="none" spc="0" normalizeH="0" baseline="0" noProof="0" dirty="0">
                <a:ln>
                  <a:noFill/>
                </a:ln>
                <a:solidFill>
                  <a:prstClr val="black"/>
                </a:solidFill>
                <a:effectLst/>
                <a:uLnTx/>
                <a:uFillTx/>
                <a:latin typeface="+mn-lt"/>
                <a:ea typeface="+mn-ea"/>
                <a:cs typeface="+mn-cs"/>
              </a:rPr>
              <a:t> mastery of prerequisite knowledge and skills necessary for performance at Proficient level </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Proficient – Reading at this level demonstrates competency with challenging content specific information and application of knowledge and analytical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80% of learning-disabled students have their primary problem in reading </a:t>
            </a:r>
            <a:r>
              <a:rPr lang="en-US" sz="800" dirty="0"/>
              <a:t>(Lerner, 1989)</a:t>
            </a:r>
          </a:p>
          <a:p>
            <a:endParaRPr lang="en-US" dirty="0"/>
          </a:p>
        </p:txBody>
      </p:sp>
      <p:sp>
        <p:nvSpPr>
          <p:cNvPr id="4" name="Slide Number Placeholder 3"/>
          <p:cNvSpPr>
            <a:spLocks noGrp="1"/>
          </p:cNvSpPr>
          <p:nvPr>
            <p:ph type="sldNum" sz="quarter" idx="5"/>
          </p:nvPr>
        </p:nvSpPr>
        <p:spPr/>
        <p:txBody>
          <a:bodyPr/>
          <a:lstStyle/>
          <a:p>
            <a:fld id="{BA7099A1-8804-4FB2-83F7-0583A85CA18F}" type="slidenum">
              <a:rPr lang="en-US" smtClean="0"/>
              <a:t>7</a:t>
            </a:fld>
            <a:endParaRPr lang="en-US"/>
          </a:p>
        </p:txBody>
      </p:sp>
    </p:spTree>
    <p:extLst>
      <p:ext uri="{BB962C8B-B14F-4D97-AF65-F5344CB8AC3E}">
        <p14:creationId xmlns:p14="http://schemas.microsoft.com/office/powerpoint/2010/main" val="79391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099A1-8804-4FB2-83F7-0583A85CA18F}" type="slidenum">
              <a:rPr lang="en-US" smtClean="0"/>
              <a:t>8</a:t>
            </a:fld>
            <a:endParaRPr lang="en-US"/>
          </a:p>
        </p:txBody>
      </p:sp>
    </p:spTree>
    <p:extLst>
      <p:ext uri="{BB962C8B-B14F-4D97-AF65-F5344CB8AC3E}">
        <p14:creationId xmlns:p14="http://schemas.microsoft.com/office/powerpoint/2010/main" val="153784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Instructor of Teaching:</a:t>
            </a:r>
            <a:r>
              <a:rPr kumimoji="0" lang="en-US" sz="1600" b="0" i="0" u="none" strike="noStrike" kern="1200" cap="none" spc="0" normalizeH="0" baseline="0" noProof="0" dirty="0">
                <a:ln>
                  <a:noFill/>
                </a:ln>
                <a:solidFill>
                  <a:prstClr val="black"/>
                </a:solidFill>
                <a:effectLst/>
                <a:uLnTx/>
                <a:uFillTx/>
                <a:latin typeface="+mn-lt"/>
                <a:ea typeface="+mn-ea"/>
                <a:cs typeface="+mn-cs"/>
              </a:rPr>
              <a:t>(2 years with variety levels/ ages)</a:t>
            </a:r>
            <a:endParaRPr lang="en-US" dirty="0"/>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t" latinLnBrk="0" hangingPunct="1">
              <a:lnSpc>
                <a:spcPct val="100000"/>
              </a:lnSpc>
              <a:spcBef>
                <a:spcPts val="0"/>
              </a:spcBef>
              <a:spcAft>
                <a:spcPts val="0"/>
              </a:spcAft>
              <a:buClrTx/>
              <a:buSzTx/>
              <a:buFontTx/>
              <a:buNone/>
              <a:tabLst/>
              <a:defRPr/>
            </a:pPr>
            <a:r>
              <a:rPr lang="en-US" dirty="0"/>
              <a:t>CALT: </a:t>
            </a:r>
            <a:r>
              <a:rPr kumimoji="0" lang="en-US" sz="1600" b="0" i="0" u="none" strike="noStrike" kern="1200" cap="none" spc="0" normalizeH="0" baseline="0" noProof="0" dirty="0">
                <a:ln>
                  <a:noFill/>
                </a:ln>
                <a:solidFill>
                  <a:srgbClr val="000000"/>
                </a:solidFill>
                <a:effectLst/>
                <a:uLnTx/>
                <a:uFillTx/>
                <a:latin typeface="+mn-lt"/>
                <a:ea typeface="+mn-ea"/>
                <a:cs typeface="+mn-cs"/>
              </a:rPr>
              <a:t>(small group with 3 cases in beginning &amp;</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upper levels)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MSL: </a:t>
            </a:r>
            <a:r>
              <a:rPr kumimoji="0" lang="en-US" sz="2000" b="0" i="0" u="none" strike="noStrike" kern="1200" cap="none" spc="0" normalizeH="0" baseline="0" noProof="0" dirty="0">
                <a:ln>
                  <a:noFill/>
                </a:ln>
                <a:solidFill>
                  <a:prstClr val="black"/>
                </a:solidFill>
                <a:effectLst/>
                <a:uLnTx/>
                <a:uFillTx/>
                <a:latin typeface="+mn-lt"/>
                <a:ea typeface="+mn-ea"/>
                <a:cs typeface="+mn-cs"/>
              </a:rPr>
              <a:t>3 years minimum as MSL Therapist knowledge of other MSL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MSL </a:t>
            </a:r>
            <a:r>
              <a:rPr kumimoji="0" lang="en-US" sz="2000" b="0" i="0" u="none" strike="noStrike" kern="1200" cap="none" spc="0" normalizeH="0" baseline="0" noProof="0" dirty="0" err="1">
                <a:ln>
                  <a:noFill/>
                </a:ln>
                <a:solidFill>
                  <a:prstClr val="black"/>
                </a:solidFill>
                <a:effectLst/>
                <a:uLnTx/>
                <a:uFillTx/>
                <a:latin typeface="+mn-lt"/>
                <a:ea typeface="+mn-ea"/>
                <a:cs typeface="+mn-cs"/>
              </a:rPr>
              <a:t>observ</a:t>
            </a:r>
            <a:r>
              <a:rPr kumimoji="0" lang="en-US" sz="2000" b="0" i="0" u="none" strike="noStrike" kern="1200" cap="none" spc="0" normalizeH="0" baseline="0" noProof="0" dirty="0">
                <a:ln>
                  <a:noFill/>
                </a:ln>
                <a:solidFill>
                  <a:prstClr val="black"/>
                </a:solidFill>
                <a:effectLst/>
                <a:uLnTx/>
                <a:uFillTx/>
                <a:latin typeface="+mn-lt"/>
                <a:ea typeface="+mn-ea"/>
                <a:cs typeface="+mn-cs"/>
              </a:rPr>
              <a:t>: (including therapy level) participation in all facets of therapy training familiar with other MSL curriculums/ literature/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presentation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A7099A1-8804-4FB2-83F7-0583A85CA18F}" type="slidenum">
              <a:rPr lang="en-US" smtClean="0"/>
              <a:t>20</a:t>
            </a:fld>
            <a:endParaRPr lang="en-US"/>
          </a:p>
        </p:txBody>
      </p:sp>
    </p:spTree>
    <p:extLst>
      <p:ext uri="{BB962C8B-B14F-4D97-AF65-F5344CB8AC3E}">
        <p14:creationId xmlns:p14="http://schemas.microsoft.com/office/powerpoint/2010/main" val="122944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Orton-Gillingham Classroom Educator Level: by Fellow or Fellow-in-Training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teaching complete lessons in a group (of at least 2 students) or classroom setting conducted by the Fellow (3 out of the 5 observations (FIT) or Clinical Supervisor (CS) as designated by the Fellow) on-site, unedited video or web-based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74747"/>
                </a:solidFill>
                <a:effectLst/>
                <a:uLnTx/>
                <a:uFillTx/>
                <a:latin typeface="Assistant"/>
                <a:ea typeface="+mn-ea"/>
                <a:cs typeface="+mn-cs"/>
              </a:rPr>
              <a:t>Associate Level: </a:t>
            </a:r>
            <a:r>
              <a:rPr kumimoji="0" lang="en-US" sz="2000" b="0" i="0" u="none" strike="noStrike" kern="1200" cap="none" spc="0" normalizeH="0" baseline="0" noProof="0" dirty="0">
                <a:ln>
                  <a:noFill/>
                </a:ln>
                <a:solidFill>
                  <a:prstClr val="black"/>
                </a:solidFill>
                <a:effectLst/>
                <a:uLnTx/>
                <a:uFillTx/>
                <a:latin typeface="+mn-lt"/>
                <a:ea typeface="+mn-ea"/>
                <a:cs typeface="+mn-cs"/>
              </a:rPr>
              <a:t>by a Fellow or by a Fellow-in-Training (FIT) as designated by the Fellow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ssistant"/>
                <a:ea typeface="+mn-ea"/>
                <a:cs typeface="+mn-cs"/>
              </a:rPr>
              <a:t>Option A:</a:t>
            </a:r>
            <a:r>
              <a:rPr kumimoji="0" lang="en-US" sz="2000" b="0" i="0" u="none" strike="noStrike" kern="1200" cap="none" spc="0" normalizeH="0" baseline="0" noProof="0" dirty="0">
                <a:ln>
                  <a:noFill/>
                </a:ln>
                <a:solidFill>
                  <a:prstClr val="black"/>
                </a:solidFill>
                <a:effectLst/>
                <a:uLnTx/>
                <a:uFillTx/>
                <a:latin typeface="Assistant"/>
                <a:ea typeface="+mn-ea"/>
                <a:cs typeface="+mn-cs"/>
              </a:rPr>
              <a:t> 100 hours teaching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ssistant"/>
                <a:ea typeface="+mn-ea"/>
                <a:cs typeface="+mn-cs"/>
              </a:rPr>
              <a:t>Option B:</a:t>
            </a:r>
            <a:r>
              <a:rPr kumimoji="0" lang="en-US" sz="2000" b="0" i="0" u="none" strike="noStrike" kern="1200" cap="none" spc="0" normalizeH="0" baseline="0" noProof="0" dirty="0">
                <a:ln>
                  <a:noFill/>
                </a:ln>
                <a:solidFill>
                  <a:prstClr val="black"/>
                </a:solidFill>
                <a:effectLst/>
                <a:uLnTx/>
                <a:uFillTx/>
                <a:latin typeface="Assistant"/>
                <a:ea typeface="+mn-ea"/>
                <a:cs typeface="+mn-cs"/>
              </a:rPr>
              <a:t> 50 hours 1:1 and 50 hours teaching in a group (2 students) or classroom setting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87878"/>
                </a:solidFill>
                <a:effectLst/>
                <a:uLnTx/>
                <a:uFillTx/>
                <a:latin typeface="Assistant"/>
                <a:ea typeface="+mn-ea"/>
                <a:cs typeface="+mn-cs"/>
              </a:rPr>
              <a:t>observations of the trainee conducted by a Fellow (7 out 10 observations may be by a FIT or Clinical Supervisor (CS) as designated by the Fellow) on-site, unedited video or web-based application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87878"/>
              </a:solidFill>
              <a:effectLst/>
              <a:uLnTx/>
              <a:uFillTx/>
              <a:latin typeface="Assistant"/>
              <a:ea typeface="+mn-ea"/>
              <a:cs typeface="+mn-cs"/>
            </a:endParaRPr>
          </a:p>
          <a:p>
            <a:pPr algn="l">
              <a:buFont typeface="+mj-lt"/>
              <a:buNone/>
            </a:pPr>
            <a:r>
              <a:rPr lang="en-US" sz="2000" b="0" i="0" dirty="0">
                <a:solidFill>
                  <a:srgbClr val="787878"/>
                </a:solidFill>
                <a:effectLst/>
                <a:latin typeface="Assistant"/>
              </a:rPr>
              <a:t>Fellow: Experience teaching students of various ages and learning profiles</a:t>
            </a:r>
          </a:p>
          <a:p>
            <a:pPr marL="342900" indent="-342900" algn="l">
              <a:buFont typeface="Arial" panose="020B0604020202020204" pitchFamily="34" charset="0"/>
              <a:buChar char="•"/>
            </a:pPr>
            <a:r>
              <a:rPr lang="en-US" sz="2000" b="0" i="0" dirty="0">
                <a:solidFill>
                  <a:srgbClr val="787878"/>
                </a:solidFill>
                <a:effectLst/>
                <a:latin typeface="Assistant"/>
              </a:rPr>
              <a:t>Evidence of continuing professional growth and development in the field of dyslexia beyond the Certified level</a:t>
            </a:r>
          </a:p>
          <a:p>
            <a:pPr marL="342900" indent="-342900" algn="l">
              <a:buFont typeface="Arial" panose="020B0604020202020204" pitchFamily="34" charset="0"/>
              <a:buChar char="•"/>
            </a:pPr>
            <a:r>
              <a:rPr lang="en-US" sz="2000" b="0" i="0" dirty="0">
                <a:solidFill>
                  <a:srgbClr val="787878"/>
                </a:solidFill>
                <a:effectLst/>
                <a:latin typeface="Assistant"/>
              </a:rPr>
              <a:t>Notice to Academy office of the Fellow-in-Training from the Principal Training Fellow.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87878"/>
              </a:solidFill>
              <a:effectLst/>
              <a:uLnTx/>
              <a:uFillTx/>
              <a:latin typeface="Assistan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787878"/>
              </a:solidFill>
              <a:effectLst/>
              <a:uLnTx/>
              <a:uFillTx/>
              <a:latin typeface="Assistan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A7099A1-8804-4FB2-83F7-0583A85CA18F}" type="slidenum">
              <a:rPr lang="en-US" smtClean="0"/>
              <a:t>22</a:t>
            </a:fld>
            <a:endParaRPr lang="en-US"/>
          </a:p>
        </p:txBody>
      </p:sp>
    </p:spTree>
    <p:extLst>
      <p:ext uri="{BB962C8B-B14F-4D97-AF65-F5344CB8AC3E}">
        <p14:creationId xmlns:p14="http://schemas.microsoft.com/office/powerpoint/2010/main" val="418375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B477-8683-4DAF-912F-E94E77CA5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F8BC0D-C2A5-446B-9D97-E690183CA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A11C92-DFB6-4ACE-B15F-55E62B3B3250}"/>
              </a:ext>
            </a:extLst>
          </p:cNvPr>
          <p:cNvSpPr>
            <a:spLocks noGrp="1"/>
          </p:cNvSpPr>
          <p:nvPr>
            <p:ph type="dt" sz="half" idx="10"/>
          </p:nvPr>
        </p:nvSpPr>
        <p:spPr/>
        <p:txBody>
          <a:bodyPr/>
          <a:lstStyle/>
          <a:p>
            <a:fld id="{783882B6-4839-4326-B087-965DA4AA8D8E}" type="datetime1">
              <a:rPr lang="en-US" smtClean="0"/>
              <a:t>4/15/21</a:t>
            </a:fld>
            <a:endParaRPr lang="en-US"/>
          </a:p>
        </p:txBody>
      </p:sp>
      <p:sp>
        <p:nvSpPr>
          <p:cNvPr id="5" name="Footer Placeholder 4">
            <a:extLst>
              <a:ext uri="{FF2B5EF4-FFF2-40B4-BE49-F238E27FC236}">
                <a16:creationId xmlns:a16="http://schemas.microsoft.com/office/drawing/2014/main" id="{FFE2BE08-F6D4-4A09-966B-4DB0F96C3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AAC32-8F86-4794-BB65-8583BBE77860}"/>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73634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9E17-2072-42C8-BC78-BDAE981E57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7E773-9929-4DEC-BD7B-B5FAA9376F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8D6C1-9A76-43A3-8103-21DCC2B1A788}"/>
              </a:ext>
            </a:extLst>
          </p:cNvPr>
          <p:cNvSpPr>
            <a:spLocks noGrp="1"/>
          </p:cNvSpPr>
          <p:nvPr>
            <p:ph type="dt" sz="half" idx="10"/>
          </p:nvPr>
        </p:nvSpPr>
        <p:spPr/>
        <p:txBody>
          <a:bodyPr/>
          <a:lstStyle/>
          <a:p>
            <a:fld id="{A6EF6E46-A5E5-4BB1-A40C-FB44A1FFFD05}" type="datetime1">
              <a:rPr lang="en-US" smtClean="0"/>
              <a:t>4/15/21</a:t>
            </a:fld>
            <a:endParaRPr lang="en-US"/>
          </a:p>
        </p:txBody>
      </p:sp>
      <p:sp>
        <p:nvSpPr>
          <p:cNvPr id="5" name="Footer Placeholder 4">
            <a:extLst>
              <a:ext uri="{FF2B5EF4-FFF2-40B4-BE49-F238E27FC236}">
                <a16:creationId xmlns:a16="http://schemas.microsoft.com/office/drawing/2014/main" id="{7A638160-80E6-4EBE-BF2A-8E9788CE1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3B8FF-F9DD-4895-AB98-B3ED5C4BB195}"/>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241962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63B82-C488-4EF4-AF00-3068C90BE8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D595C-C364-4009-ACEE-CF7E40999D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9D2E9-1A57-4F05-98DC-9067B94BBB42}"/>
              </a:ext>
            </a:extLst>
          </p:cNvPr>
          <p:cNvSpPr>
            <a:spLocks noGrp="1"/>
          </p:cNvSpPr>
          <p:nvPr>
            <p:ph type="dt" sz="half" idx="10"/>
          </p:nvPr>
        </p:nvSpPr>
        <p:spPr/>
        <p:txBody>
          <a:bodyPr/>
          <a:lstStyle/>
          <a:p>
            <a:fld id="{950F2011-B498-4224-9419-7E57CA0233F3}" type="datetime1">
              <a:rPr lang="en-US" smtClean="0"/>
              <a:t>4/15/21</a:t>
            </a:fld>
            <a:endParaRPr lang="en-US"/>
          </a:p>
        </p:txBody>
      </p:sp>
      <p:sp>
        <p:nvSpPr>
          <p:cNvPr id="5" name="Footer Placeholder 4">
            <a:extLst>
              <a:ext uri="{FF2B5EF4-FFF2-40B4-BE49-F238E27FC236}">
                <a16:creationId xmlns:a16="http://schemas.microsoft.com/office/drawing/2014/main" id="{7DD9AB60-5B9C-4940-A787-9A4AB7DAA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C89D3-9AE5-4795-B9E1-CEC3B45AF0BF}"/>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409309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5CC0-BCAD-43D9-A54D-0C4B51E14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FA14C8-A47E-449E-82C4-8FAD015D29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6FEE4-F254-4647-860C-31C75E910134}"/>
              </a:ext>
            </a:extLst>
          </p:cNvPr>
          <p:cNvSpPr>
            <a:spLocks noGrp="1"/>
          </p:cNvSpPr>
          <p:nvPr>
            <p:ph type="dt" sz="half" idx="10"/>
          </p:nvPr>
        </p:nvSpPr>
        <p:spPr/>
        <p:txBody>
          <a:bodyPr/>
          <a:lstStyle/>
          <a:p>
            <a:fld id="{744FE0B7-EC5C-4F04-9056-E2841F1697B7}" type="datetime1">
              <a:rPr lang="en-US" smtClean="0"/>
              <a:t>4/15/21</a:t>
            </a:fld>
            <a:endParaRPr lang="en-US"/>
          </a:p>
        </p:txBody>
      </p:sp>
      <p:sp>
        <p:nvSpPr>
          <p:cNvPr id="5" name="Footer Placeholder 4">
            <a:extLst>
              <a:ext uri="{FF2B5EF4-FFF2-40B4-BE49-F238E27FC236}">
                <a16:creationId xmlns:a16="http://schemas.microsoft.com/office/drawing/2014/main" id="{DFFD9FB0-D480-4538-999B-B87F5557C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CCA66-600D-41BE-BB70-65EA3FC3993F}"/>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206685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D08E-1A5C-4872-A223-090A72040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B2AD4-8A7C-45B1-BA1B-0563860221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C1B7F-5D28-46E0-9195-9B1317714E77}"/>
              </a:ext>
            </a:extLst>
          </p:cNvPr>
          <p:cNvSpPr>
            <a:spLocks noGrp="1"/>
          </p:cNvSpPr>
          <p:nvPr>
            <p:ph type="dt" sz="half" idx="10"/>
          </p:nvPr>
        </p:nvSpPr>
        <p:spPr/>
        <p:txBody>
          <a:bodyPr/>
          <a:lstStyle/>
          <a:p>
            <a:fld id="{F765C22D-436B-4D87-8C1B-A88E2ACB1855}" type="datetime1">
              <a:rPr lang="en-US" smtClean="0"/>
              <a:t>4/15/21</a:t>
            </a:fld>
            <a:endParaRPr lang="en-US"/>
          </a:p>
        </p:txBody>
      </p:sp>
      <p:sp>
        <p:nvSpPr>
          <p:cNvPr id="5" name="Footer Placeholder 4">
            <a:extLst>
              <a:ext uri="{FF2B5EF4-FFF2-40B4-BE49-F238E27FC236}">
                <a16:creationId xmlns:a16="http://schemas.microsoft.com/office/drawing/2014/main" id="{9EAEE04F-DE84-4159-A1FD-B3964DD8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092BA-278A-4CC7-A65A-4E1925B18ECD}"/>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405047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A05C-8FE8-4038-AB0D-8EC1771356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784B7-25CE-4282-9E89-55FDF6AD7C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171BA-D511-4A25-ADEA-72E9314141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63FA8-4873-4A6F-B6B1-EF39243660F7}"/>
              </a:ext>
            </a:extLst>
          </p:cNvPr>
          <p:cNvSpPr>
            <a:spLocks noGrp="1"/>
          </p:cNvSpPr>
          <p:nvPr>
            <p:ph type="dt" sz="half" idx="10"/>
          </p:nvPr>
        </p:nvSpPr>
        <p:spPr/>
        <p:txBody>
          <a:bodyPr/>
          <a:lstStyle/>
          <a:p>
            <a:fld id="{E33F9B92-6B3D-4274-9E4C-C55D94A76A5F}" type="datetime1">
              <a:rPr lang="en-US" smtClean="0"/>
              <a:t>4/15/21</a:t>
            </a:fld>
            <a:endParaRPr lang="en-US"/>
          </a:p>
        </p:txBody>
      </p:sp>
      <p:sp>
        <p:nvSpPr>
          <p:cNvPr id="6" name="Footer Placeholder 5">
            <a:extLst>
              <a:ext uri="{FF2B5EF4-FFF2-40B4-BE49-F238E27FC236}">
                <a16:creationId xmlns:a16="http://schemas.microsoft.com/office/drawing/2014/main" id="{48379C91-BAB5-4F90-80D6-C439F15BA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50B17-0F97-4EEB-8A27-92BE3F299C8F}"/>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262868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5CBE-1B64-44CE-8A8C-F86815C8EF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B9F7C0-CF0B-45CB-80A5-907FBB01A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D42301-3365-4F7B-AF37-2BE631CFEA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A7151-2A5A-40AB-B0FE-0677CE2F3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1E0F6-29DC-469C-A912-2B82F69A76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537472-EED5-4173-B79D-3AC691282724}"/>
              </a:ext>
            </a:extLst>
          </p:cNvPr>
          <p:cNvSpPr>
            <a:spLocks noGrp="1"/>
          </p:cNvSpPr>
          <p:nvPr>
            <p:ph type="dt" sz="half" idx="10"/>
          </p:nvPr>
        </p:nvSpPr>
        <p:spPr/>
        <p:txBody>
          <a:bodyPr/>
          <a:lstStyle/>
          <a:p>
            <a:fld id="{E77ACA29-4256-4FC0-AC89-69DF213FD36D}" type="datetime1">
              <a:rPr lang="en-US" smtClean="0"/>
              <a:t>4/15/21</a:t>
            </a:fld>
            <a:endParaRPr lang="en-US"/>
          </a:p>
        </p:txBody>
      </p:sp>
      <p:sp>
        <p:nvSpPr>
          <p:cNvPr id="8" name="Footer Placeholder 7">
            <a:extLst>
              <a:ext uri="{FF2B5EF4-FFF2-40B4-BE49-F238E27FC236}">
                <a16:creationId xmlns:a16="http://schemas.microsoft.com/office/drawing/2014/main" id="{5A5A614E-4EE6-4CF1-B0FE-80E308E98A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4280E7-116A-49AA-A11D-E2497752335A}"/>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180449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3A6F-C697-4AA0-8E61-1D86DDEEF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8D443C-45A0-4E52-9D2F-47A4A6E9390A}"/>
              </a:ext>
            </a:extLst>
          </p:cNvPr>
          <p:cNvSpPr>
            <a:spLocks noGrp="1"/>
          </p:cNvSpPr>
          <p:nvPr>
            <p:ph type="dt" sz="half" idx="10"/>
          </p:nvPr>
        </p:nvSpPr>
        <p:spPr/>
        <p:txBody>
          <a:bodyPr/>
          <a:lstStyle/>
          <a:p>
            <a:fld id="{5E9F3B49-9B4F-4932-8EFE-3D09904C7B0A}" type="datetime1">
              <a:rPr lang="en-US" smtClean="0"/>
              <a:t>4/15/21</a:t>
            </a:fld>
            <a:endParaRPr lang="en-US"/>
          </a:p>
        </p:txBody>
      </p:sp>
      <p:sp>
        <p:nvSpPr>
          <p:cNvPr id="4" name="Footer Placeholder 3">
            <a:extLst>
              <a:ext uri="{FF2B5EF4-FFF2-40B4-BE49-F238E27FC236}">
                <a16:creationId xmlns:a16="http://schemas.microsoft.com/office/drawing/2014/main" id="{D5761CB2-B2B9-4554-8412-7F5C0C2B14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F9754F-4C79-4AF6-BEDF-50D5DD40141E}"/>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1524760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CACFC6-E118-4483-AE34-FB1DFE4D855C}"/>
              </a:ext>
            </a:extLst>
          </p:cNvPr>
          <p:cNvSpPr>
            <a:spLocks noGrp="1"/>
          </p:cNvSpPr>
          <p:nvPr>
            <p:ph type="dt" sz="half" idx="10"/>
          </p:nvPr>
        </p:nvSpPr>
        <p:spPr/>
        <p:txBody>
          <a:bodyPr/>
          <a:lstStyle/>
          <a:p>
            <a:fld id="{891AEAB7-81E5-42E2-97B8-DF507DFCC247}" type="datetime1">
              <a:rPr lang="en-US" smtClean="0"/>
              <a:t>4/15/21</a:t>
            </a:fld>
            <a:endParaRPr lang="en-US"/>
          </a:p>
        </p:txBody>
      </p:sp>
      <p:sp>
        <p:nvSpPr>
          <p:cNvPr id="3" name="Footer Placeholder 2">
            <a:extLst>
              <a:ext uri="{FF2B5EF4-FFF2-40B4-BE49-F238E27FC236}">
                <a16:creationId xmlns:a16="http://schemas.microsoft.com/office/drawing/2014/main" id="{06221404-7E28-4ECA-AAFD-C6C8467AFD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BED4AC-289E-4AD3-B47C-C0C7C78DE309}"/>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95684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DE64-21AC-4688-B8C6-5A031C014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CBB2A6-AB3E-4762-B887-95930BDD0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7117A-F9B0-4307-B3CA-4D93D31A6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7054B-9699-4AEF-8999-8B8F838E6C3E}"/>
              </a:ext>
            </a:extLst>
          </p:cNvPr>
          <p:cNvSpPr>
            <a:spLocks noGrp="1"/>
          </p:cNvSpPr>
          <p:nvPr>
            <p:ph type="dt" sz="half" idx="10"/>
          </p:nvPr>
        </p:nvSpPr>
        <p:spPr/>
        <p:txBody>
          <a:bodyPr/>
          <a:lstStyle/>
          <a:p>
            <a:fld id="{8A3249CB-6EA7-48D8-AE15-F4EE8CE51032}" type="datetime1">
              <a:rPr lang="en-US" smtClean="0"/>
              <a:t>4/15/21</a:t>
            </a:fld>
            <a:endParaRPr lang="en-US"/>
          </a:p>
        </p:txBody>
      </p:sp>
      <p:sp>
        <p:nvSpPr>
          <p:cNvPr id="6" name="Footer Placeholder 5">
            <a:extLst>
              <a:ext uri="{FF2B5EF4-FFF2-40B4-BE49-F238E27FC236}">
                <a16:creationId xmlns:a16="http://schemas.microsoft.com/office/drawing/2014/main" id="{CDEA1BA5-51FF-4DF6-A2BC-36B793AC3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11318-52C6-4C05-8CF4-CB00AC5B2B0F}"/>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174295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1D9B-DEF9-4C6D-A5E1-871567B05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2EB03E-80DC-4A47-9F93-11E6963A1D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435EC-7972-4149-90C2-F453C990B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9DC40-2BA4-4FB8-992E-A22B69783B86}"/>
              </a:ext>
            </a:extLst>
          </p:cNvPr>
          <p:cNvSpPr>
            <a:spLocks noGrp="1"/>
          </p:cNvSpPr>
          <p:nvPr>
            <p:ph type="dt" sz="half" idx="10"/>
          </p:nvPr>
        </p:nvSpPr>
        <p:spPr/>
        <p:txBody>
          <a:bodyPr/>
          <a:lstStyle/>
          <a:p>
            <a:fld id="{91E0C4A0-C2A0-4B68-9D50-819D4E72FBEE}" type="datetime1">
              <a:rPr lang="en-US" smtClean="0"/>
              <a:t>4/15/21</a:t>
            </a:fld>
            <a:endParaRPr lang="en-US"/>
          </a:p>
        </p:txBody>
      </p:sp>
      <p:sp>
        <p:nvSpPr>
          <p:cNvPr id="6" name="Footer Placeholder 5">
            <a:extLst>
              <a:ext uri="{FF2B5EF4-FFF2-40B4-BE49-F238E27FC236}">
                <a16:creationId xmlns:a16="http://schemas.microsoft.com/office/drawing/2014/main" id="{C4DDA04C-A6CF-4CDF-BCF4-EFAE363F0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739AB-8AFB-4962-A212-7B8CFF8172DB}"/>
              </a:ext>
            </a:extLst>
          </p:cNvPr>
          <p:cNvSpPr>
            <a:spLocks noGrp="1"/>
          </p:cNvSpPr>
          <p:nvPr>
            <p:ph type="sldNum" sz="quarter" idx="12"/>
          </p:nvPr>
        </p:nvSpPr>
        <p:spPr/>
        <p:txBody>
          <a:bodyPr/>
          <a:lstStyle/>
          <a:p>
            <a:fld id="{DC26A772-397F-4DFF-B8B5-B19AF3551A16}" type="slidenum">
              <a:rPr lang="en-US" smtClean="0"/>
              <a:t>‹#›</a:t>
            </a:fld>
            <a:endParaRPr lang="en-US"/>
          </a:p>
        </p:txBody>
      </p:sp>
    </p:spTree>
    <p:extLst>
      <p:ext uri="{BB962C8B-B14F-4D97-AF65-F5344CB8AC3E}">
        <p14:creationId xmlns:p14="http://schemas.microsoft.com/office/powerpoint/2010/main" val="402267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7FE2FE-784A-43E6-B5FF-DD0B4CE28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C904A-A1A0-458B-9C3D-37B8F35B5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E413B-3E33-447A-9341-94CF2A0FD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5EF51-43E0-452D-AFE2-3660AD99E385}" type="datetime1">
              <a:rPr lang="en-US" smtClean="0"/>
              <a:t>4/15/21</a:t>
            </a:fld>
            <a:endParaRPr lang="en-US"/>
          </a:p>
        </p:txBody>
      </p:sp>
      <p:sp>
        <p:nvSpPr>
          <p:cNvPr id="5" name="Footer Placeholder 4">
            <a:extLst>
              <a:ext uri="{FF2B5EF4-FFF2-40B4-BE49-F238E27FC236}">
                <a16:creationId xmlns:a16="http://schemas.microsoft.com/office/drawing/2014/main" id="{DD55ECCC-2134-41D9-ACFE-B6461044EF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C5E688-2C10-4875-88D3-B4A03E314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6A772-397F-4DFF-B8B5-B19AF3551A16}" type="slidenum">
              <a:rPr lang="en-US" smtClean="0"/>
              <a:t>‹#›</a:t>
            </a:fld>
            <a:endParaRPr lang="en-US"/>
          </a:p>
        </p:txBody>
      </p:sp>
    </p:spTree>
    <p:extLst>
      <p:ext uri="{BB962C8B-B14F-4D97-AF65-F5344CB8AC3E}">
        <p14:creationId xmlns:p14="http://schemas.microsoft.com/office/powerpoint/2010/main" val="3866992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pp.box.com/s/rkn64buf8iji6422nucr61zv37zla7oz"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ffectivereading.org/dyslexia-interventionist/"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gapsc.com/EducatorPreparation/Resources/Downloads/Dyslexia%20Endorsement%20Guidance%20Document.pdf"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www.gapsc.com/Rules/Current/EducatorPreparation/505-3-.01.pdf?dt=%3C%25"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nwgaresa.com/" TargetMode="External"/><Relationship Id="rId13" Type="http://schemas.openxmlformats.org/officeDocument/2006/relationships/hyperlink" Target="http://www.garesa.org/" TargetMode="External"/><Relationship Id="rId3" Type="http://schemas.openxmlformats.org/officeDocument/2006/relationships/hyperlink" Target="https://www.gsu.edu/" TargetMode="External"/><Relationship Id="rId7" Type="http://schemas.openxmlformats.org/officeDocument/2006/relationships/hyperlink" Target="http://www.ngresa.org/" TargetMode="External"/><Relationship Id="rId12" Type="http://schemas.openxmlformats.org/officeDocument/2006/relationships/hyperlink" Target="https://www.westga.edu/" TargetMode="External"/><Relationship Id="rId2" Type="http://schemas.openxmlformats.org/officeDocument/2006/relationships/hyperlink" Target="http://www.csraresa.net/" TargetMode="External"/><Relationship Id="rId1" Type="http://schemas.openxmlformats.org/officeDocument/2006/relationships/slideLayout" Target="../slideLayouts/slideLayout2.xml"/><Relationship Id="rId6" Type="http://schemas.openxmlformats.org/officeDocument/2006/relationships/hyperlink" Target="https://www.mgresa.org/" TargetMode="External"/><Relationship Id="rId11" Type="http://schemas.openxmlformats.org/officeDocument/2006/relationships/hyperlink" Target="https://coe.uga.edu/academics/non-degree/endorsement-dyslexia" TargetMode="External"/><Relationship Id="rId5" Type="http://schemas.openxmlformats.org/officeDocument/2006/relationships/hyperlink" Target="http://www.ciclt.net/sn/clt/mresa/default.aspx?" TargetMode="External"/><Relationship Id="rId15" Type="http://schemas.openxmlformats.org/officeDocument/2006/relationships/image" Target="../media/image29.png"/><Relationship Id="rId10" Type="http://schemas.openxmlformats.org/officeDocument/2006/relationships/hyperlink" Target="https://www.thomasu.edu/" TargetMode="External"/><Relationship Id="rId4" Type="http://schemas.openxmlformats.org/officeDocument/2006/relationships/hyperlink" Target="https://www.griffinresa.net/" TargetMode="External"/><Relationship Id="rId9" Type="http://schemas.openxmlformats.org/officeDocument/2006/relationships/hyperlink" Target="https://www.shorter.edu/" TargetMode="External"/><Relationship Id="rId1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hyperlink" Target="http://www.gapsc.com/" TargetMode="External"/><Relationship Id="rId2" Type="http://schemas.openxmlformats.org/officeDocument/2006/relationships/hyperlink" Target="https://www.gapsc.com/Rules/Current/Certification/505-2-.192.pdf?dt=%3C%25#Eval('strTimeStamp')%20%%3E"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ga.dyslexiaida.org/scholarship-applications-for-teachers-and-administrators/#:~:text=IDA%2DGA%20invites%20Georgia%20teachers,to%20a%20maximum%20of%20%24500" TargetMode="Externa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altaread.org/certification-exam/" TargetMode="External"/><Relationship Id="rId7" Type="http://schemas.openxmlformats.org/officeDocument/2006/relationships/hyperlink" Target="https://app.box.com/s/21gdk2k1p3bnagdfz1xy0v98j5ytl1wk"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s://dyslexiaida.org/educator-preparation-program-accreditation/" TargetMode="External"/><Relationship Id="rId5" Type="http://schemas.openxmlformats.org/officeDocument/2006/relationships/hyperlink" Target="https://effectivereading.org/wp-content/uploads/2019/07/FULL-CERI-GUIDELINES-JULY-2019-version.pdf" TargetMode="External"/><Relationship Id="rId4" Type="http://schemas.openxmlformats.org/officeDocument/2006/relationships/hyperlink" Target="https://www.ortonacademy.org/training-certification/individual-certification/"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imslec.org/standards.asp"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s://www.wilsonlanguage.com/professional-" TargetMode="External"/><Relationship Id="rId4" Type="http://schemas.openxmlformats.org/officeDocument/2006/relationships/hyperlink" Target="https://www.understood.org/en/scho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hyperlink" Target="https://www.nationsreportcard.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s://www.youtube.com/watch?v=X1CPZfd6X6w"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449A-6831-4F19-9AE3-0D91AAF3D910}"/>
              </a:ext>
            </a:extLst>
          </p:cNvPr>
          <p:cNvSpPr>
            <a:spLocks noGrp="1"/>
          </p:cNvSpPr>
          <p:nvPr>
            <p:ph type="ctrTitle"/>
          </p:nvPr>
        </p:nvSpPr>
        <p:spPr>
          <a:xfrm>
            <a:off x="1524000" y="1122363"/>
            <a:ext cx="9144000" cy="2387600"/>
          </a:xfrm>
        </p:spPr>
        <p:txBody>
          <a:bodyPr>
            <a:normAutofit/>
          </a:bodyPr>
          <a:lstStyle/>
          <a:p>
            <a:r>
              <a:rPr lang="en-US" sz="4400" b="1" dirty="0">
                <a:solidFill>
                  <a:prstClr val="black"/>
                </a:solidFill>
                <a:ea typeface="Calibri" panose="020F0502020204030204" pitchFamily="34" charset="0"/>
                <a:cs typeface="Times New Roman" panose="02020603050405020304" pitchFamily="18" charset="0"/>
              </a:rPr>
              <a:t>DYSLEXIA KNOWLEDGE SERIES</a:t>
            </a:r>
            <a:r>
              <a:rPr lang="en-US" sz="4400" b="1" spc="15" dirty="0">
                <a:solidFill>
                  <a:srgbClr val="3C4043"/>
                </a:solidFill>
                <a:ea typeface="Calibri" panose="020F0502020204030204" pitchFamily="34" charset="0"/>
                <a:cs typeface="Times New Roman" panose="02020603050405020304" pitchFamily="18" charset="0"/>
              </a:rPr>
              <a:t>:</a:t>
            </a:r>
            <a:br>
              <a:rPr lang="en-US" sz="4400" dirty="0">
                <a:solidFill>
                  <a:prstClr val="black"/>
                </a:solidFill>
                <a:ea typeface="Calibri" panose="020F0502020204030204" pitchFamily="34" charset="0"/>
                <a:cs typeface="Times New Roman" panose="02020603050405020304" pitchFamily="18" charset="0"/>
              </a:rPr>
            </a:br>
            <a:r>
              <a:rPr lang="en-US" sz="4400" b="1" spc="15" dirty="0">
                <a:ea typeface="Calibri" panose="020F0502020204030204" pitchFamily="34" charset="0"/>
                <a:cs typeface="Times New Roman" panose="02020603050405020304" pitchFamily="18" charset="0"/>
              </a:rPr>
              <a:t>What Educators Need to Know About Dyslexia Training Programs</a:t>
            </a:r>
            <a:endParaRPr lang="en-US" sz="4400" dirty="0"/>
          </a:p>
        </p:txBody>
      </p:sp>
      <p:sp>
        <p:nvSpPr>
          <p:cNvPr id="3" name="Subtitle 2">
            <a:extLst>
              <a:ext uri="{FF2B5EF4-FFF2-40B4-BE49-F238E27FC236}">
                <a16:creationId xmlns:a16="http://schemas.microsoft.com/office/drawing/2014/main" id="{391954EE-7D72-49E0-A426-84B53746FBF9}"/>
              </a:ext>
            </a:extLst>
          </p:cNvPr>
          <p:cNvSpPr>
            <a:spLocks noGrp="1"/>
          </p:cNvSpPr>
          <p:nvPr>
            <p:ph type="subTitle" idx="1"/>
          </p:nvPr>
        </p:nvSpPr>
        <p:spPr/>
        <p:txBody>
          <a:bodyPr/>
          <a:lstStyle/>
          <a:p>
            <a:r>
              <a:rPr lang="en-US" spc="15" dirty="0">
                <a:solidFill>
                  <a:srgbClr val="3C4043"/>
                </a:solidFill>
                <a:ea typeface="Calibri" panose="020F0502020204030204" pitchFamily="34" charset="0"/>
                <a:cs typeface="Times New Roman" panose="02020603050405020304" pitchFamily="18" charset="0"/>
              </a:rPr>
              <a:t>Dr. Jennifer H. Lindstrom: University of Georgia</a:t>
            </a:r>
            <a:br>
              <a:rPr lang="en-US" spc="15" dirty="0">
                <a:solidFill>
                  <a:srgbClr val="3C4043"/>
                </a:solidFill>
                <a:ea typeface="Calibri" panose="020F0502020204030204" pitchFamily="34" charset="0"/>
                <a:cs typeface="Times New Roman" panose="02020603050405020304" pitchFamily="18" charset="0"/>
              </a:rPr>
            </a:br>
            <a:r>
              <a:rPr lang="en-US" spc="15" dirty="0">
                <a:solidFill>
                  <a:srgbClr val="3C4043"/>
                </a:solidFill>
                <a:ea typeface="Calibri" panose="020F0502020204030204" pitchFamily="34" charset="0"/>
                <a:cs typeface="Times New Roman" panose="02020603050405020304" pitchFamily="18" charset="0"/>
              </a:rPr>
              <a:t>Dr. Nora </a:t>
            </a:r>
            <a:r>
              <a:rPr lang="en-US" spc="15" dirty="0" err="1">
                <a:solidFill>
                  <a:srgbClr val="3C4043"/>
                </a:solidFill>
                <a:ea typeface="Calibri" panose="020F0502020204030204" pitchFamily="34" charset="0"/>
                <a:cs typeface="Times New Roman" panose="02020603050405020304" pitchFamily="18" charset="0"/>
              </a:rPr>
              <a:t>Wersich</a:t>
            </a:r>
            <a:r>
              <a:rPr lang="en-US" spc="15" dirty="0">
                <a:solidFill>
                  <a:srgbClr val="3C4043"/>
                </a:solidFill>
                <a:ea typeface="Calibri" panose="020F0502020204030204" pitchFamily="34" charset="0"/>
                <a:cs typeface="Times New Roman" panose="02020603050405020304" pitchFamily="18" charset="0"/>
              </a:rPr>
              <a:t> Schlesinger: Kennesaw State University</a:t>
            </a:r>
            <a:endParaRPr lang="en-US" dirty="0"/>
          </a:p>
        </p:txBody>
      </p:sp>
      <p:sp>
        <p:nvSpPr>
          <p:cNvPr id="4" name="Slide Number Placeholder 3">
            <a:extLst>
              <a:ext uri="{FF2B5EF4-FFF2-40B4-BE49-F238E27FC236}">
                <a16:creationId xmlns:a16="http://schemas.microsoft.com/office/drawing/2014/main" id="{4473B514-9A99-48AB-827F-073A1B3636BC}"/>
              </a:ext>
            </a:extLst>
          </p:cNvPr>
          <p:cNvSpPr>
            <a:spLocks noGrp="1"/>
          </p:cNvSpPr>
          <p:nvPr>
            <p:ph type="sldNum" sz="quarter" idx="12"/>
          </p:nvPr>
        </p:nvSpPr>
        <p:spPr>
          <a:xfrm>
            <a:off x="5940005" y="6339253"/>
            <a:ext cx="311989" cy="365125"/>
          </a:xfrm>
        </p:spPr>
        <p:txBody>
          <a:bodyPr/>
          <a:lstStyle/>
          <a:p>
            <a:fld id="{DC26A772-397F-4DFF-B8B5-B19AF3551A16}" type="slidenum">
              <a:rPr lang="en-US" smtClean="0"/>
              <a:t>1</a:t>
            </a:fld>
            <a:endParaRPr lang="en-US"/>
          </a:p>
        </p:txBody>
      </p:sp>
      <p:pic>
        <p:nvPicPr>
          <p:cNvPr id="5" name="Picture 4">
            <a:extLst>
              <a:ext uri="{FF2B5EF4-FFF2-40B4-BE49-F238E27FC236}">
                <a16:creationId xmlns:a16="http://schemas.microsoft.com/office/drawing/2014/main" id="{D44BBDA1-51DB-441E-A94D-C2874E21B357}"/>
              </a:ext>
            </a:extLst>
          </p:cNvPr>
          <p:cNvPicPr>
            <a:picLocks noChangeAspect="1"/>
          </p:cNvPicPr>
          <p:nvPr/>
        </p:nvPicPr>
        <p:blipFill>
          <a:blip r:embed="rId2"/>
          <a:stretch>
            <a:fillRect/>
          </a:stretch>
        </p:blipFill>
        <p:spPr>
          <a:xfrm>
            <a:off x="9946257" y="5903342"/>
            <a:ext cx="1935309" cy="810514"/>
          </a:xfrm>
          <a:prstGeom prst="rect">
            <a:avLst/>
          </a:prstGeom>
        </p:spPr>
      </p:pic>
      <p:pic>
        <p:nvPicPr>
          <p:cNvPr id="6" name="Picture 5">
            <a:extLst>
              <a:ext uri="{FF2B5EF4-FFF2-40B4-BE49-F238E27FC236}">
                <a16:creationId xmlns:a16="http://schemas.microsoft.com/office/drawing/2014/main" id="{C868F144-7C61-4246-A60E-EE95713D864B}"/>
              </a:ext>
            </a:extLst>
          </p:cNvPr>
          <p:cNvPicPr>
            <a:picLocks noChangeAspect="1"/>
          </p:cNvPicPr>
          <p:nvPr/>
        </p:nvPicPr>
        <p:blipFill>
          <a:blip r:embed="rId3"/>
          <a:stretch>
            <a:fillRect/>
          </a:stretch>
        </p:blipFill>
        <p:spPr>
          <a:xfrm>
            <a:off x="410776" y="5702060"/>
            <a:ext cx="980731" cy="964038"/>
          </a:xfrm>
          <a:prstGeom prst="rect">
            <a:avLst/>
          </a:prstGeom>
        </p:spPr>
      </p:pic>
    </p:spTree>
    <p:extLst>
      <p:ext uri="{BB962C8B-B14F-4D97-AF65-F5344CB8AC3E}">
        <p14:creationId xmlns:p14="http://schemas.microsoft.com/office/powerpoint/2010/main" val="1499643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313032" y="183719"/>
            <a:ext cx="10633889" cy="751628"/>
          </a:xfrm>
        </p:spPr>
        <p:txBody>
          <a:bodyPr>
            <a:noAutofit/>
          </a:bodyPr>
          <a:lstStyle/>
          <a:p>
            <a:r>
              <a:rPr lang="en-US" b="1" dirty="0">
                <a:solidFill>
                  <a:prstClr val="black"/>
                </a:solidFill>
                <a:ea typeface="Calibri" panose="020F0502020204030204" pitchFamily="34" charset="0"/>
                <a:cs typeface="Times New Roman" panose="02020603050405020304" pitchFamily="18" charset="0"/>
              </a:rPr>
              <a:t>IDA-Accredited Programs in Higher Education</a:t>
            </a:r>
            <a:endParaRPr lang="en-US" b="1" dirty="0"/>
          </a:p>
        </p:txBody>
      </p:sp>
      <p:sp>
        <p:nvSpPr>
          <p:cNvPr id="6" name="Slide Number Placeholder 5">
            <a:extLst>
              <a:ext uri="{FF2B5EF4-FFF2-40B4-BE49-F238E27FC236}">
                <a16:creationId xmlns:a16="http://schemas.microsoft.com/office/drawing/2014/main" id="{1586D24E-6ECC-4A3E-9989-7065547E5148}"/>
              </a:ext>
            </a:extLst>
          </p:cNvPr>
          <p:cNvSpPr>
            <a:spLocks noGrp="1"/>
          </p:cNvSpPr>
          <p:nvPr>
            <p:ph type="sldNum" sz="quarter" idx="12"/>
          </p:nvPr>
        </p:nvSpPr>
        <p:spPr>
          <a:xfrm>
            <a:off x="5866165" y="6315610"/>
            <a:ext cx="406879" cy="365125"/>
          </a:xfrm>
        </p:spPr>
        <p:txBody>
          <a:bodyPr/>
          <a:lstStyle/>
          <a:p>
            <a:fld id="{DC26A772-397F-4DFF-B8B5-B19AF3551A16}" type="slidenum">
              <a:rPr lang="en-US" smtClean="0"/>
              <a:t>10</a:t>
            </a:fld>
            <a:endParaRPr lang="en-US" dirty="0"/>
          </a:p>
        </p:txBody>
      </p:sp>
      <p:graphicFrame>
        <p:nvGraphicFramePr>
          <p:cNvPr id="8" name="Table 7">
            <a:extLst>
              <a:ext uri="{FF2B5EF4-FFF2-40B4-BE49-F238E27FC236}">
                <a16:creationId xmlns:a16="http://schemas.microsoft.com/office/drawing/2014/main" id="{3C5CBCB2-0F9A-4D8F-9C9D-03ACC915EBD4}"/>
              </a:ext>
            </a:extLst>
          </p:cNvPr>
          <p:cNvGraphicFramePr>
            <a:graphicFrameLocks noGrp="1"/>
          </p:cNvGraphicFramePr>
          <p:nvPr>
            <p:extLst>
              <p:ext uri="{D42A27DB-BD31-4B8C-83A1-F6EECF244321}">
                <p14:modId xmlns:p14="http://schemas.microsoft.com/office/powerpoint/2010/main" val="1239096900"/>
              </p:ext>
            </p:extLst>
          </p:nvPr>
        </p:nvGraphicFramePr>
        <p:xfrm>
          <a:off x="904142" y="901061"/>
          <a:ext cx="10383716" cy="5055878"/>
        </p:xfrm>
        <a:graphic>
          <a:graphicData uri="http://schemas.openxmlformats.org/drawingml/2006/table">
            <a:tbl>
              <a:tblPr/>
              <a:tblGrid>
                <a:gridCol w="676256">
                  <a:extLst>
                    <a:ext uri="{9D8B030D-6E8A-4147-A177-3AD203B41FA5}">
                      <a16:colId xmlns:a16="http://schemas.microsoft.com/office/drawing/2014/main" val="1135611824"/>
                    </a:ext>
                  </a:extLst>
                </a:gridCol>
                <a:gridCol w="2792971">
                  <a:extLst>
                    <a:ext uri="{9D8B030D-6E8A-4147-A177-3AD203B41FA5}">
                      <a16:colId xmlns:a16="http://schemas.microsoft.com/office/drawing/2014/main" val="2441959890"/>
                    </a:ext>
                  </a:extLst>
                </a:gridCol>
                <a:gridCol w="4167453">
                  <a:extLst>
                    <a:ext uri="{9D8B030D-6E8A-4147-A177-3AD203B41FA5}">
                      <a16:colId xmlns:a16="http://schemas.microsoft.com/office/drawing/2014/main" val="985608581"/>
                    </a:ext>
                  </a:extLst>
                </a:gridCol>
                <a:gridCol w="2747036">
                  <a:extLst>
                    <a:ext uri="{9D8B030D-6E8A-4147-A177-3AD203B41FA5}">
                      <a16:colId xmlns:a16="http://schemas.microsoft.com/office/drawing/2014/main" val="4087914698"/>
                    </a:ext>
                  </a:extLst>
                </a:gridCol>
              </a:tblGrid>
              <a:tr h="403111">
                <a:tc>
                  <a:txBody>
                    <a:bodyPr/>
                    <a:lstStyle/>
                    <a:p>
                      <a:pPr algn="ctr"/>
                      <a:r>
                        <a:rPr lang="en-US" sz="1800" b="1" dirty="0">
                          <a:solidFill>
                            <a:srgbClr val="000000"/>
                          </a:solidFill>
                          <a:effectLst/>
                        </a:rPr>
                        <a:t> STATE</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INSTITUTION</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CREDENTIAL/PROGRAM</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ACCREDITATION LEVEL</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2938538355"/>
                  </a:ext>
                </a:extLst>
              </a:tr>
              <a:tr h="403111">
                <a:tc rowSpan="2">
                  <a:txBody>
                    <a:bodyPr/>
                    <a:lstStyle/>
                    <a:p>
                      <a:pPr algn="ctr"/>
                      <a:r>
                        <a:rPr lang="en-US" sz="1800" dirty="0">
                          <a:effectLst/>
                        </a:rPr>
                        <a:t> MS</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University of Southern MS</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Dyslexia Therapy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2413036583"/>
                  </a:ext>
                </a:extLst>
              </a:tr>
              <a:tr h="403111">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William Carey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Dyslexia Therapy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2187074492"/>
                  </a:ext>
                </a:extLst>
              </a:tr>
              <a:tr h="356022">
                <a:tc>
                  <a:txBody>
                    <a:bodyPr/>
                    <a:lstStyle/>
                    <a:p>
                      <a:pPr algn="ctr"/>
                      <a:r>
                        <a:rPr lang="en-US" sz="1800" dirty="0">
                          <a:effectLst/>
                        </a:rPr>
                        <a:t>NJ </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Fairleigh Dickinson	</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Certificate: Orton-Gillingham Teacher	</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Accreditation</a:t>
                      </a:r>
                      <a:r>
                        <a:rPr kumimoji="0" lang="en-US" sz="1800" b="0" i="0" u="none" strike="noStrike" kern="1200" cap="none" spc="0" normalizeH="0" baseline="30000" noProof="0" dirty="0">
                          <a:ln>
                            <a:noFill/>
                          </a:ln>
                          <a:solidFill>
                            <a:srgbClr val="FF0000"/>
                          </a:solidFill>
                          <a:effectLst/>
                          <a:uLnTx/>
                          <a:uFillTx/>
                          <a:latin typeface="+mn-lt"/>
                          <a:ea typeface="+mn-ea"/>
                          <a:cs typeface="+mn-cs"/>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27288406"/>
                  </a:ext>
                </a:extLst>
              </a:tr>
              <a:tr h="403111">
                <a:tc>
                  <a:txBody>
                    <a:bodyPr/>
                    <a:lstStyle/>
                    <a:p>
                      <a:pPr algn="ctr"/>
                      <a:r>
                        <a:rPr lang="en-US" sz="1800">
                          <a:effectLst/>
                        </a:rPr>
                        <a:t> NY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Columbia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Grad Reading Specialist</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73837321"/>
                  </a:ext>
                </a:extLst>
              </a:tr>
              <a:tr h="722025">
                <a:tc rowSpan="4">
                  <a:txBody>
                    <a:bodyPr/>
                    <a:lstStyle/>
                    <a:p>
                      <a:pPr algn="ctr"/>
                      <a:r>
                        <a:rPr lang="en-US" sz="1800" dirty="0">
                          <a:effectLst/>
                        </a:rPr>
                        <a:t> OH</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lang="en-US" sz="1800" dirty="0" err="1">
                          <a:effectLst/>
                        </a:rPr>
                        <a:t>Anitoch</a:t>
                      </a:r>
                      <a:r>
                        <a:rPr lang="en-US" sz="1800" dirty="0">
                          <a:effectLst/>
                        </a:rPr>
                        <a:t> University Midwest</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Certificate: Dyslexia Certificate Program</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970920465"/>
                  </a:ext>
                </a:extLst>
              </a:tr>
              <a:tr h="788462">
                <a:tc vMerge="1">
                  <a:txBody>
                    <a:bodyPr/>
                    <a:lstStyle/>
                    <a:p>
                      <a:endParaRPr lang="en-US"/>
                    </a:p>
                  </a:txBody>
                  <a:tcPr/>
                </a:tc>
                <a:tc>
                  <a:txBody>
                    <a:bodyPr/>
                    <a:lstStyle/>
                    <a:p>
                      <a:pPr algn="ctr"/>
                      <a:r>
                        <a:rPr lang="en-US" sz="1800" dirty="0">
                          <a:effectLst/>
                        </a:rPr>
                        <a:t> Mount Saint Joseph’s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 Science Program</a:t>
                      </a:r>
                      <a:br>
                        <a:rPr lang="en-US" sz="1800" dirty="0">
                          <a:effectLst/>
                        </a:rPr>
                      </a:br>
                      <a:r>
                        <a:rPr lang="en-US" sz="1800" dirty="0">
                          <a:effectLst/>
                        </a:rPr>
                        <a:t> ENDORSEMENT: Reading</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62911402"/>
                  </a:ext>
                </a:extLst>
              </a:tr>
              <a:tr h="403111">
                <a:tc vMerge="1">
                  <a:txBody>
                    <a:bodyPr/>
                    <a:lstStyle/>
                    <a:p>
                      <a:endParaRPr lang="en-US"/>
                    </a:p>
                  </a:txBody>
                  <a:tcPr/>
                </a:tc>
                <a:tc>
                  <a:txBody>
                    <a:bodyPr/>
                    <a:lstStyle/>
                    <a:p>
                      <a:pPr algn="ctr"/>
                      <a:r>
                        <a:rPr lang="en-US" sz="1800" dirty="0">
                          <a:effectLst/>
                        </a:rPr>
                        <a:t> Notre Dame College</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Reading Endorsement</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754303591"/>
                  </a:ext>
                </a:extLst>
              </a:tr>
              <a:tr h="1173814">
                <a:tc vMerge="1">
                  <a:txBody>
                    <a:bodyPr/>
                    <a:lstStyle/>
                    <a:p>
                      <a:endParaRPr lang="en-US"/>
                    </a:p>
                  </a:txBody>
                  <a:tcPr/>
                </a:tc>
                <a:tc>
                  <a:txBody>
                    <a:bodyPr/>
                    <a:lstStyle/>
                    <a:p>
                      <a:pPr algn="ctr"/>
                      <a:r>
                        <a:rPr lang="en-US" sz="1800" dirty="0">
                          <a:effectLst/>
                        </a:rPr>
                        <a:t> University of Dayton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UGrad</a:t>
                      </a:r>
                      <a:r>
                        <a:rPr lang="en-US" sz="1800" dirty="0">
                          <a:effectLst/>
                        </a:rPr>
                        <a:t> Early Childhood/Middle Level/Intervention Specialist</a:t>
                      </a:r>
                      <a:br>
                        <a:rPr lang="en-US" sz="1800" dirty="0">
                          <a:effectLst/>
                        </a:rPr>
                      </a:b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 Endorsement</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44009309"/>
                  </a:ext>
                </a:extLst>
              </a:tr>
            </a:tbl>
          </a:graphicData>
        </a:graphic>
      </p:graphicFrame>
      <p:sp>
        <p:nvSpPr>
          <p:cNvPr id="7" name="Rectangle 6">
            <a:extLst>
              <a:ext uri="{FF2B5EF4-FFF2-40B4-BE49-F238E27FC236}">
                <a16:creationId xmlns:a16="http://schemas.microsoft.com/office/drawing/2014/main" id="{A08A85CC-F50D-49FC-B170-73547EE08592}"/>
              </a:ext>
            </a:extLst>
          </p:cNvPr>
          <p:cNvSpPr/>
          <p:nvPr/>
        </p:nvSpPr>
        <p:spPr>
          <a:xfrm>
            <a:off x="1216763" y="5981739"/>
            <a:ext cx="980076" cy="307777"/>
          </a:xfrm>
          <a:prstGeom prst="rect">
            <a:avLst/>
          </a:prstGeom>
        </p:spPr>
        <p:txBody>
          <a:bodyPr wrap="none">
            <a:spAutoFit/>
          </a:bodyPr>
          <a:lstStyle/>
          <a:p>
            <a:pPr lvl="0"/>
            <a:r>
              <a:rPr lang="en-US" sz="1400" dirty="0">
                <a:solidFill>
                  <a:prstClr val="black"/>
                </a:solidFill>
              </a:rPr>
              <a:t>IDA, 2021a</a:t>
            </a:r>
          </a:p>
        </p:txBody>
      </p:sp>
      <p:pic>
        <p:nvPicPr>
          <p:cNvPr id="3" name="Picture 2">
            <a:extLst>
              <a:ext uri="{FF2B5EF4-FFF2-40B4-BE49-F238E27FC236}">
                <a16:creationId xmlns:a16="http://schemas.microsoft.com/office/drawing/2014/main" id="{8829DC63-4BD7-454E-8C69-34E33CB2AAED}"/>
              </a:ext>
            </a:extLst>
          </p:cNvPr>
          <p:cNvPicPr>
            <a:picLocks noChangeAspect="1"/>
          </p:cNvPicPr>
          <p:nvPr/>
        </p:nvPicPr>
        <p:blipFill>
          <a:blip r:embed="rId2"/>
          <a:stretch>
            <a:fillRect/>
          </a:stretch>
        </p:blipFill>
        <p:spPr>
          <a:xfrm>
            <a:off x="10028010" y="5981739"/>
            <a:ext cx="1837821" cy="769686"/>
          </a:xfrm>
          <a:prstGeom prst="rect">
            <a:avLst/>
          </a:prstGeom>
        </p:spPr>
      </p:pic>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924" y="5848709"/>
            <a:ext cx="838887" cy="825572"/>
          </a:xfrm>
          <a:prstGeom prst="rect">
            <a:avLst/>
          </a:prstGeom>
        </p:spPr>
      </p:pic>
    </p:spTree>
    <p:extLst>
      <p:ext uri="{BB962C8B-B14F-4D97-AF65-F5344CB8AC3E}">
        <p14:creationId xmlns:p14="http://schemas.microsoft.com/office/powerpoint/2010/main" val="23959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369976" y="136525"/>
            <a:ext cx="11301564" cy="751628"/>
          </a:xfrm>
        </p:spPr>
        <p:txBody>
          <a:bodyPr>
            <a:noAutofit/>
          </a:bodyPr>
          <a:lstStyle/>
          <a:p>
            <a:r>
              <a:rPr lang="en-US" b="1" dirty="0">
                <a:solidFill>
                  <a:prstClr val="black"/>
                </a:solidFill>
                <a:ea typeface="Calibri" panose="020F0502020204030204" pitchFamily="34" charset="0"/>
                <a:cs typeface="Times New Roman" panose="02020603050405020304" pitchFamily="18" charset="0"/>
              </a:rPr>
              <a:t>IDA-Accredited Programs in Higher Education</a:t>
            </a:r>
            <a:endParaRPr lang="en-US" b="1" dirty="0"/>
          </a:p>
        </p:txBody>
      </p:sp>
      <p:sp>
        <p:nvSpPr>
          <p:cNvPr id="6" name="Slide Number Placeholder 5">
            <a:extLst>
              <a:ext uri="{FF2B5EF4-FFF2-40B4-BE49-F238E27FC236}">
                <a16:creationId xmlns:a16="http://schemas.microsoft.com/office/drawing/2014/main" id="{1586D24E-6ECC-4A3E-9989-7065547E5148}"/>
              </a:ext>
            </a:extLst>
          </p:cNvPr>
          <p:cNvSpPr>
            <a:spLocks noGrp="1"/>
          </p:cNvSpPr>
          <p:nvPr>
            <p:ph type="sldNum" sz="quarter" idx="12"/>
          </p:nvPr>
        </p:nvSpPr>
        <p:spPr>
          <a:xfrm>
            <a:off x="5901187" y="6288591"/>
            <a:ext cx="389626" cy="329301"/>
          </a:xfrm>
        </p:spPr>
        <p:txBody>
          <a:bodyPr/>
          <a:lstStyle/>
          <a:p>
            <a:fld id="{DC26A772-397F-4DFF-B8B5-B19AF3551A16}" type="slidenum">
              <a:rPr lang="en-US" smtClean="0"/>
              <a:t>11</a:t>
            </a:fld>
            <a:endParaRPr lang="en-US" dirty="0"/>
          </a:p>
        </p:txBody>
      </p:sp>
      <p:graphicFrame>
        <p:nvGraphicFramePr>
          <p:cNvPr id="8" name="Table 7">
            <a:extLst>
              <a:ext uri="{FF2B5EF4-FFF2-40B4-BE49-F238E27FC236}">
                <a16:creationId xmlns:a16="http://schemas.microsoft.com/office/drawing/2014/main" id="{3C5CBCB2-0F9A-4D8F-9C9D-03ACC915EBD4}"/>
              </a:ext>
            </a:extLst>
          </p:cNvPr>
          <p:cNvGraphicFramePr>
            <a:graphicFrameLocks noGrp="1"/>
          </p:cNvGraphicFramePr>
          <p:nvPr>
            <p:extLst>
              <p:ext uri="{D42A27DB-BD31-4B8C-83A1-F6EECF244321}">
                <p14:modId xmlns:p14="http://schemas.microsoft.com/office/powerpoint/2010/main" val="2835219106"/>
              </p:ext>
            </p:extLst>
          </p:nvPr>
        </p:nvGraphicFramePr>
        <p:xfrm>
          <a:off x="864577" y="950180"/>
          <a:ext cx="10462846" cy="4957641"/>
        </p:xfrm>
        <a:graphic>
          <a:graphicData uri="http://schemas.openxmlformats.org/drawingml/2006/table">
            <a:tbl>
              <a:tblPr/>
              <a:tblGrid>
                <a:gridCol w="681409">
                  <a:extLst>
                    <a:ext uri="{9D8B030D-6E8A-4147-A177-3AD203B41FA5}">
                      <a16:colId xmlns:a16="http://schemas.microsoft.com/office/drawing/2014/main" val="1135611824"/>
                    </a:ext>
                  </a:extLst>
                </a:gridCol>
                <a:gridCol w="2814255">
                  <a:extLst>
                    <a:ext uri="{9D8B030D-6E8A-4147-A177-3AD203B41FA5}">
                      <a16:colId xmlns:a16="http://schemas.microsoft.com/office/drawing/2014/main" val="2441959890"/>
                    </a:ext>
                  </a:extLst>
                </a:gridCol>
                <a:gridCol w="3933836">
                  <a:extLst>
                    <a:ext uri="{9D8B030D-6E8A-4147-A177-3AD203B41FA5}">
                      <a16:colId xmlns:a16="http://schemas.microsoft.com/office/drawing/2014/main" val="985608581"/>
                    </a:ext>
                  </a:extLst>
                </a:gridCol>
                <a:gridCol w="3033346">
                  <a:extLst>
                    <a:ext uri="{9D8B030D-6E8A-4147-A177-3AD203B41FA5}">
                      <a16:colId xmlns:a16="http://schemas.microsoft.com/office/drawing/2014/main" val="4087914698"/>
                    </a:ext>
                  </a:extLst>
                </a:gridCol>
              </a:tblGrid>
              <a:tr h="367244">
                <a:tc>
                  <a:txBody>
                    <a:bodyPr/>
                    <a:lstStyle/>
                    <a:p>
                      <a:pPr algn="ctr"/>
                      <a:r>
                        <a:rPr lang="en-US" sz="1800" b="1" dirty="0">
                          <a:solidFill>
                            <a:srgbClr val="000000"/>
                          </a:solidFill>
                          <a:effectLst/>
                        </a:rPr>
                        <a:t> STATE</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INSTITUTION</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CREDENTIAL/PROGRAM</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ACCREDITATION LEVEL</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2938538355"/>
                  </a:ext>
                </a:extLst>
              </a:tr>
              <a:tr h="360007">
                <a:tc rowSpan="6">
                  <a:txBody>
                    <a:bodyPr/>
                    <a:lstStyle/>
                    <a:p>
                      <a:pPr algn="ctr"/>
                      <a:r>
                        <a:rPr lang="en-US" sz="1800" dirty="0">
                          <a:effectLst/>
                        </a:rPr>
                        <a:t>PA</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a:effectLst/>
                        </a:rPr>
                        <a:t> Arcadia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 Specialist Program</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891786092"/>
                  </a:ext>
                </a:extLst>
              </a:tr>
              <a:tr h="531416">
                <a:tc vMerge="1">
                  <a:txBody>
                    <a:bodyPr/>
                    <a:lstStyle/>
                    <a:p>
                      <a:endParaRPr lang="en-US"/>
                    </a:p>
                  </a:txBody>
                  <a:tcPr/>
                </a:tc>
                <a:tc>
                  <a:txBody>
                    <a:bodyPr/>
                    <a:lstStyle/>
                    <a:p>
                      <a:pPr algn="ctr"/>
                      <a:r>
                        <a:rPr lang="en-US" sz="1800">
                          <a:effectLst/>
                        </a:rPr>
                        <a:t> Clarion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Special Education: Reading Concentration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71015026"/>
                  </a:ext>
                </a:extLst>
              </a:tr>
              <a:tr h="718311">
                <a:tc vMerge="1">
                  <a:txBody>
                    <a:bodyPr/>
                    <a:lstStyle/>
                    <a:p>
                      <a:endParaRPr lang="en-US"/>
                    </a:p>
                  </a:txBody>
                  <a:tcPr/>
                </a:tc>
                <a:tc>
                  <a:txBody>
                    <a:bodyPr/>
                    <a:lstStyle/>
                    <a:p>
                      <a:pPr algn="ctr"/>
                      <a:r>
                        <a:rPr lang="en-US" sz="1800" dirty="0">
                          <a:effectLst/>
                        </a:rPr>
                        <a:t> Drexel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Special Education: Multisensory Reading Concentration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2084326565"/>
                  </a:ext>
                </a:extLst>
              </a:tr>
              <a:tr h="718311">
                <a:tc vMerge="1">
                  <a:txBody>
                    <a:bodyPr/>
                    <a:lstStyle/>
                    <a:p>
                      <a:endParaRPr lang="en-US"/>
                    </a:p>
                  </a:txBody>
                  <a:tcPr/>
                </a:tc>
                <a:tc>
                  <a:txBody>
                    <a:bodyPr/>
                    <a:lstStyle/>
                    <a:p>
                      <a:pPr algn="ctr"/>
                      <a:r>
                        <a:rPr lang="en-US" sz="1800" dirty="0">
                          <a:effectLst/>
                        </a:rPr>
                        <a:t> Robert Morris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 Specialist &amp; Structured Literacy Intervention Certificate</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71107699"/>
                  </a:ext>
                </a:extLst>
              </a:tr>
              <a:tr h="1048325">
                <a:tc vMerge="1">
                  <a:txBody>
                    <a:bodyPr/>
                    <a:lstStyle/>
                    <a:p>
                      <a:endParaRPr lang="en-US"/>
                    </a:p>
                  </a:txBody>
                  <a:tcPr/>
                </a:tc>
                <a:tc>
                  <a:txBody>
                    <a:bodyPr/>
                    <a:lstStyle/>
                    <a:p>
                      <a:pPr algn="ctr"/>
                      <a:r>
                        <a:rPr lang="en-US" sz="1800" dirty="0">
                          <a:effectLst/>
                        </a:rPr>
                        <a:t> Saint Joseph’s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Special Education</a:t>
                      </a:r>
                    </a:p>
                    <a:p>
                      <a:pPr algn="ctr"/>
                      <a:r>
                        <a:rPr lang="en-US" sz="1800" dirty="0">
                          <a:effectLst/>
                        </a:rPr>
                        <a:t> M.S.: Special Education/Systemic Literacy</a:t>
                      </a:r>
                    </a:p>
                    <a:p>
                      <a:pPr algn="ctr"/>
                      <a:r>
                        <a:rPr lang="en-US" sz="1800" dirty="0">
                          <a:effectLst/>
                        </a:rPr>
                        <a:t> B.S.: Elementary Education PreK-4 Special Education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p>
                      <a:pPr algn="ctr"/>
                      <a:r>
                        <a:rPr lang="en-US" sz="1800" dirty="0">
                          <a:effectLst/>
                        </a:rPr>
                        <a:t> Accreditation</a:t>
                      </a:r>
                      <a:r>
                        <a:rPr lang="en-US" sz="1800" baseline="30000" dirty="0">
                          <a:solidFill>
                            <a:srgbClr val="FF0000"/>
                          </a:solidFill>
                          <a:effectLst/>
                        </a:rPr>
                        <a:t>Plus</a:t>
                      </a:r>
                      <a:endParaRPr lang="en-US" sz="1800" dirty="0">
                        <a:effectLst/>
                      </a:endParaRPr>
                    </a:p>
                    <a:p>
                      <a:pPr algn="ctr"/>
                      <a:r>
                        <a:rPr lang="en-US" sz="1800" dirty="0">
                          <a:effectLst/>
                        </a:rPr>
                        <a:t> Accreditation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398317183"/>
                  </a:ext>
                </a:extLst>
              </a:tr>
              <a:tr h="527487">
                <a:tc vMerge="1">
                  <a:txBody>
                    <a:bodyPr/>
                    <a:lstStyle/>
                    <a:p>
                      <a:endParaRPr lang="en-US"/>
                    </a:p>
                  </a:txBody>
                  <a:tcPr/>
                </a:tc>
                <a:tc>
                  <a:txBody>
                    <a:bodyPr/>
                    <a:lstStyle/>
                    <a:p>
                      <a:pPr algn="ctr"/>
                      <a:r>
                        <a:rPr lang="en-US" sz="1800">
                          <a:effectLst/>
                        </a:rPr>
                        <a:t> Temple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UGrad</a:t>
                      </a:r>
                      <a:r>
                        <a:rPr lang="en-US" sz="1800" dirty="0">
                          <a:effectLst/>
                        </a:rPr>
                        <a:t>: Early Childhood Education (</a:t>
                      </a:r>
                      <a:r>
                        <a:rPr lang="en-US" sz="1800" dirty="0" err="1">
                          <a:effectLst/>
                        </a:rPr>
                        <a:t>ECED</a:t>
                      </a:r>
                      <a:r>
                        <a:rPr lang="en-US" sz="1800" dirty="0">
                          <a:effectLst/>
                        </a:rPr>
                        <a:t>)</a:t>
                      </a:r>
                      <a:br>
                        <a:rPr lang="en-US" sz="1800" dirty="0">
                          <a:effectLst/>
                        </a:rPr>
                      </a:br>
                      <a:r>
                        <a:rPr lang="en-US" sz="1800" dirty="0">
                          <a:effectLst/>
                        </a:rPr>
                        <a:t> UGrad: </a:t>
                      </a:r>
                      <a:r>
                        <a:rPr lang="en-US" sz="1800" dirty="0" err="1">
                          <a:effectLst/>
                        </a:rPr>
                        <a:t>ECED</a:t>
                      </a:r>
                      <a:r>
                        <a:rPr lang="en-US" sz="1800" dirty="0">
                          <a:effectLst/>
                        </a:rPr>
                        <a:t>/Special Education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00721113"/>
                  </a:ext>
                </a:extLst>
              </a:tr>
              <a:tr h="525505">
                <a:tc>
                  <a:txBody>
                    <a:bodyPr/>
                    <a:lstStyle/>
                    <a:p>
                      <a:pPr algn="ctr"/>
                      <a:r>
                        <a:rPr lang="en-US" sz="1800" dirty="0">
                          <a:effectLst/>
                        </a:rPr>
                        <a:t>TX</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Southern Methodist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 and Writing</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568926319"/>
                  </a:ext>
                </a:extLst>
              </a:tr>
            </a:tbl>
          </a:graphicData>
        </a:graphic>
      </p:graphicFrame>
      <p:sp>
        <p:nvSpPr>
          <p:cNvPr id="7" name="Rectangle 6">
            <a:extLst>
              <a:ext uri="{FF2B5EF4-FFF2-40B4-BE49-F238E27FC236}">
                <a16:creationId xmlns:a16="http://schemas.microsoft.com/office/drawing/2014/main" id="{A5ED6FE8-FFD5-4081-A17F-DEF33A5AF438}"/>
              </a:ext>
            </a:extLst>
          </p:cNvPr>
          <p:cNvSpPr/>
          <p:nvPr/>
        </p:nvSpPr>
        <p:spPr>
          <a:xfrm>
            <a:off x="1235830" y="5928201"/>
            <a:ext cx="980076" cy="307777"/>
          </a:xfrm>
          <a:prstGeom prst="rect">
            <a:avLst/>
          </a:prstGeom>
        </p:spPr>
        <p:txBody>
          <a:bodyPr wrap="none">
            <a:spAutoFit/>
          </a:bodyPr>
          <a:lstStyle/>
          <a:p>
            <a:pPr lvl="0"/>
            <a:r>
              <a:rPr lang="en-US" sz="1400" dirty="0">
                <a:solidFill>
                  <a:prstClr val="black"/>
                </a:solidFill>
              </a:rPr>
              <a:t>IDA, 2021a</a:t>
            </a:r>
          </a:p>
        </p:txBody>
      </p:sp>
      <p:pic>
        <p:nvPicPr>
          <p:cNvPr id="3" name="Picture 2">
            <a:extLst>
              <a:ext uri="{FF2B5EF4-FFF2-40B4-BE49-F238E27FC236}">
                <a16:creationId xmlns:a16="http://schemas.microsoft.com/office/drawing/2014/main" id="{15FB27E6-D766-4D14-8944-62594F9E53C1}"/>
              </a:ext>
            </a:extLst>
          </p:cNvPr>
          <p:cNvPicPr>
            <a:picLocks noChangeAspect="1"/>
          </p:cNvPicPr>
          <p:nvPr/>
        </p:nvPicPr>
        <p:blipFill>
          <a:blip r:embed="rId2"/>
          <a:stretch>
            <a:fillRect/>
          </a:stretch>
        </p:blipFill>
        <p:spPr>
          <a:xfrm>
            <a:off x="10144665" y="6020686"/>
            <a:ext cx="1808490" cy="757402"/>
          </a:xfrm>
          <a:prstGeom prst="rect">
            <a:avLst/>
          </a:prstGeom>
        </p:spPr>
      </p:pic>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724" y="5779698"/>
            <a:ext cx="851713" cy="838194"/>
          </a:xfrm>
          <a:prstGeom prst="rect">
            <a:avLst/>
          </a:prstGeom>
        </p:spPr>
      </p:pic>
    </p:spTree>
    <p:extLst>
      <p:ext uri="{BB962C8B-B14F-4D97-AF65-F5344CB8AC3E}">
        <p14:creationId xmlns:p14="http://schemas.microsoft.com/office/powerpoint/2010/main" val="179143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0563-250B-4E57-9F43-AC0B64AA6382}"/>
              </a:ext>
            </a:extLst>
          </p:cNvPr>
          <p:cNvSpPr>
            <a:spLocks noGrp="1"/>
          </p:cNvSpPr>
          <p:nvPr>
            <p:ph type="title"/>
          </p:nvPr>
        </p:nvSpPr>
        <p:spPr>
          <a:xfrm>
            <a:off x="460650" y="115479"/>
            <a:ext cx="10683240" cy="969899"/>
          </a:xfrm>
        </p:spPr>
        <p:txBody>
          <a:bodyPr/>
          <a:lstStyle/>
          <a:p>
            <a:r>
              <a:rPr lang="en-US" b="1" dirty="0"/>
              <a:t>IDA Accreditation Categories and Requirements</a:t>
            </a:r>
          </a:p>
        </p:txBody>
      </p:sp>
      <p:sp>
        <p:nvSpPr>
          <p:cNvPr id="3" name="Content Placeholder 2">
            <a:extLst>
              <a:ext uri="{FF2B5EF4-FFF2-40B4-BE49-F238E27FC236}">
                <a16:creationId xmlns:a16="http://schemas.microsoft.com/office/drawing/2014/main" id="{4269E798-D9DF-42C4-AD61-77185A839AE0}"/>
              </a:ext>
            </a:extLst>
          </p:cNvPr>
          <p:cNvSpPr>
            <a:spLocks noGrp="1"/>
          </p:cNvSpPr>
          <p:nvPr>
            <p:ph idx="1"/>
          </p:nvPr>
        </p:nvSpPr>
        <p:spPr>
          <a:xfrm>
            <a:off x="628290" y="971291"/>
            <a:ext cx="10515600" cy="4825433"/>
          </a:xfrm>
        </p:spPr>
        <p:txBody>
          <a:bodyPr>
            <a:normAutofit fontScale="92500"/>
          </a:bodyPr>
          <a:lstStyle/>
          <a:p>
            <a:pPr>
              <a:spcBef>
                <a:spcPts val="600"/>
              </a:spcBef>
            </a:pPr>
            <a:r>
              <a:rPr lang="en-US" sz="4000" dirty="0"/>
              <a:t>Accredited Program</a:t>
            </a:r>
          </a:p>
          <a:p>
            <a:pPr lvl="1">
              <a:spcBef>
                <a:spcPts val="600"/>
              </a:spcBef>
            </a:pPr>
            <a:r>
              <a:rPr lang="en-US" sz="3200" dirty="0"/>
              <a:t>These programs prepare candidates to serve as </a:t>
            </a:r>
            <a:r>
              <a:rPr lang="en-US" sz="3200" i="1" dirty="0"/>
              <a:t>general education</a:t>
            </a:r>
            <a:r>
              <a:rPr lang="en-US" sz="3200" dirty="0"/>
              <a:t> classroom teachers or </a:t>
            </a:r>
            <a:r>
              <a:rPr lang="en-US" sz="3200" i="1" dirty="0"/>
              <a:t>support personnel </a:t>
            </a:r>
            <a:r>
              <a:rPr lang="en-US" sz="3200" dirty="0"/>
              <a:t>to provide or support: </a:t>
            </a:r>
          </a:p>
          <a:p>
            <a:pPr lvl="2">
              <a:spcBef>
                <a:spcPts val="600"/>
              </a:spcBef>
            </a:pPr>
            <a:r>
              <a:rPr lang="en-US" sz="2600" dirty="0"/>
              <a:t>Whole group reading and language arts instruction to students in general education contexts; and/or </a:t>
            </a:r>
          </a:p>
          <a:p>
            <a:pPr lvl="2">
              <a:spcBef>
                <a:spcPts val="600"/>
              </a:spcBef>
            </a:pPr>
            <a:r>
              <a:rPr lang="en-US" sz="2600" dirty="0"/>
              <a:t>Small group instructional practice opportunities for students who are not meeting grade level reading expectations in general education Response to Intervention (RTI) and Multi-Tiered Systems of Support (MTSS) contexts</a:t>
            </a:r>
          </a:p>
          <a:p>
            <a:pPr lvl="1">
              <a:spcBef>
                <a:spcPts val="600"/>
              </a:spcBef>
            </a:pPr>
            <a:r>
              <a:rPr lang="en-US" sz="3200" dirty="0"/>
              <a:t>These programs are </a:t>
            </a:r>
            <a:r>
              <a:rPr lang="en-US" sz="3200" u="sng" dirty="0"/>
              <a:t>not</a:t>
            </a:r>
            <a:r>
              <a:rPr lang="en-US" sz="3200" dirty="0"/>
              <a:t> preparing professionals to </a:t>
            </a:r>
            <a:r>
              <a:rPr lang="en-US" sz="3200" dirty="0" err="1"/>
              <a:t>pro.vide</a:t>
            </a:r>
            <a:r>
              <a:rPr lang="en-US" sz="3200" dirty="0"/>
              <a:t> specialized, remedial reading interventions to students</a:t>
            </a:r>
            <a:endParaRPr lang="en-US" sz="1200" dirty="0">
              <a:hlinkClick r:id="rId2"/>
            </a:endParaRPr>
          </a:p>
        </p:txBody>
      </p:sp>
      <p:sp>
        <p:nvSpPr>
          <p:cNvPr id="4" name="Slide Number Placeholder 3">
            <a:extLst>
              <a:ext uri="{FF2B5EF4-FFF2-40B4-BE49-F238E27FC236}">
                <a16:creationId xmlns:a16="http://schemas.microsoft.com/office/drawing/2014/main" id="{DC12C5B4-CD96-4B62-B4BD-6B2202467BE2}"/>
              </a:ext>
            </a:extLst>
          </p:cNvPr>
          <p:cNvSpPr>
            <a:spLocks noGrp="1"/>
          </p:cNvSpPr>
          <p:nvPr>
            <p:ph type="sldNum" sz="quarter" idx="12"/>
          </p:nvPr>
        </p:nvSpPr>
        <p:spPr>
          <a:xfrm>
            <a:off x="5886090" y="6295137"/>
            <a:ext cx="419819" cy="365125"/>
          </a:xfrm>
        </p:spPr>
        <p:txBody>
          <a:bodyPr/>
          <a:lstStyle/>
          <a:p>
            <a:fld id="{DC26A772-397F-4DFF-B8B5-B19AF3551A16}" type="slidenum">
              <a:rPr lang="en-US" smtClean="0"/>
              <a:t>12</a:t>
            </a:fld>
            <a:endParaRPr lang="en-US" dirty="0"/>
          </a:p>
        </p:txBody>
      </p:sp>
      <p:pic>
        <p:nvPicPr>
          <p:cNvPr id="5" name="Picture 4">
            <a:extLst>
              <a:ext uri="{FF2B5EF4-FFF2-40B4-BE49-F238E27FC236}">
                <a16:creationId xmlns:a16="http://schemas.microsoft.com/office/drawing/2014/main" id="{632C86E3-F922-41C1-B98F-68166DC4C763}"/>
              </a:ext>
            </a:extLst>
          </p:cNvPr>
          <p:cNvPicPr>
            <a:picLocks noChangeAspect="1"/>
          </p:cNvPicPr>
          <p:nvPr/>
        </p:nvPicPr>
        <p:blipFill>
          <a:blip r:embed="rId3"/>
          <a:stretch>
            <a:fillRect/>
          </a:stretch>
        </p:blipFill>
        <p:spPr>
          <a:xfrm>
            <a:off x="9998015" y="5910813"/>
            <a:ext cx="1835340" cy="768647"/>
          </a:xfrm>
          <a:prstGeom prst="rect">
            <a:avLst/>
          </a:prstGeom>
        </p:spPr>
      </p:pic>
      <p:pic>
        <p:nvPicPr>
          <p:cNvPr id="6" name="Picture 5">
            <a:extLst>
              <a:ext uri="{FF2B5EF4-FFF2-40B4-BE49-F238E27FC236}">
                <a16:creationId xmlns:a16="http://schemas.microsoft.com/office/drawing/2014/main" id="{98B22784-6690-4C7B-8D1F-4574B5439E51}"/>
              </a:ext>
            </a:extLst>
          </p:cNvPr>
          <p:cNvPicPr>
            <a:picLocks noChangeAspect="1"/>
          </p:cNvPicPr>
          <p:nvPr/>
        </p:nvPicPr>
        <p:blipFill>
          <a:blip r:embed="rId4"/>
          <a:stretch>
            <a:fillRect/>
          </a:stretch>
        </p:blipFill>
        <p:spPr>
          <a:xfrm>
            <a:off x="350477" y="5722305"/>
            <a:ext cx="975445" cy="957155"/>
          </a:xfrm>
          <a:prstGeom prst="rect">
            <a:avLst/>
          </a:prstGeom>
        </p:spPr>
      </p:pic>
      <p:sp>
        <p:nvSpPr>
          <p:cNvPr id="7" name="Rectangle 6">
            <a:extLst>
              <a:ext uri="{FF2B5EF4-FFF2-40B4-BE49-F238E27FC236}">
                <a16:creationId xmlns:a16="http://schemas.microsoft.com/office/drawing/2014/main" id="{8A7D869F-2903-4E42-9E8C-B1E74F55137B}"/>
              </a:ext>
            </a:extLst>
          </p:cNvPr>
          <p:cNvSpPr/>
          <p:nvPr/>
        </p:nvSpPr>
        <p:spPr>
          <a:xfrm>
            <a:off x="974230" y="5510492"/>
            <a:ext cx="4317708" cy="286232"/>
          </a:xfrm>
          <a:prstGeom prst="rect">
            <a:avLst/>
          </a:prstGeom>
        </p:spPr>
        <p:txBody>
          <a:bodyPr wrap="square">
            <a:spAutoFit/>
          </a:bodyPr>
          <a:lstStyle/>
          <a:p>
            <a:pPr lvl="1">
              <a:lnSpc>
                <a:spcPct val="90000"/>
              </a:lnSpc>
              <a:spcBef>
                <a:spcPts val="500"/>
              </a:spcBef>
            </a:pPr>
            <a:r>
              <a:rPr lang="en-US" sz="1400" dirty="0"/>
              <a:t>IDA, 2020</a:t>
            </a:r>
          </a:p>
        </p:txBody>
      </p:sp>
    </p:spTree>
    <p:extLst>
      <p:ext uri="{BB962C8B-B14F-4D97-AF65-F5344CB8AC3E}">
        <p14:creationId xmlns:p14="http://schemas.microsoft.com/office/powerpoint/2010/main" val="3679284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F737-8077-449F-873E-D86CC8387F29}"/>
              </a:ext>
            </a:extLst>
          </p:cNvPr>
          <p:cNvSpPr>
            <a:spLocks noGrp="1"/>
          </p:cNvSpPr>
          <p:nvPr>
            <p:ph type="title"/>
          </p:nvPr>
        </p:nvSpPr>
        <p:spPr>
          <a:xfrm>
            <a:off x="455833" y="-184825"/>
            <a:ext cx="10897966" cy="1325563"/>
          </a:xfrm>
        </p:spPr>
        <p:txBody>
          <a:bodyPr/>
          <a:lstStyle/>
          <a:p>
            <a:r>
              <a:rPr lang="en-US" b="1" dirty="0"/>
              <a:t>IDA Accreditation Categories and Requirements</a:t>
            </a:r>
          </a:p>
        </p:txBody>
      </p:sp>
      <p:sp>
        <p:nvSpPr>
          <p:cNvPr id="3" name="Content Placeholder 2">
            <a:extLst>
              <a:ext uri="{FF2B5EF4-FFF2-40B4-BE49-F238E27FC236}">
                <a16:creationId xmlns:a16="http://schemas.microsoft.com/office/drawing/2014/main" id="{E6205D73-5D09-4170-A318-2FD2840F3BFC}"/>
              </a:ext>
            </a:extLst>
          </p:cNvPr>
          <p:cNvSpPr>
            <a:spLocks noGrp="1"/>
          </p:cNvSpPr>
          <p:nvPr>
            <p:ph idx="1"/>
          </p:nvPr>
        </p:nvSpPr>
        <p:spPr>
          <a:xfrm>
            <a:off x="606669" y="796645"/>
            <a:ext cx="11188384" cy="5626770"/>
          </a:xfrm>
        </p:spPr>
        <p:txBody>
          <a:bodyPr>
            <a:normAutofit/>
          </a:bodyPr>
          <a:lstStyle/>
          <a:p>
            <a:r>
              <a:rPr lang="en-US" sz="3500" dirty="0"/>
              <a:t>Accredited </a:t>
            </a:r>
            <a:r>
              <a:rPr lang="en-US" sz="3500" dirty="0" err="1"/>
              <a:t>Program</a:t>
            </a:r>
            <a:r>
              <a:rPr lang="en-US" sz="3500" baseline="30000" dirty="0" err="1">
                <a:solidFill>
                  <a:srgbClr val="C00000"/>
                </a:solidFill>
              </a:rPr>
              <a:t>PLUS</a:t>
            </a:r>
            <a:endParaRPr lang="en-US" sz="3500" baseline="30000" dirty="0">
              <a:solidFill>
                <a:srgbClr val="C00000"/>
              </a:solidFill>
            </a:endParaRPr>
          </a:p>
          <a:p>
            <a:pPr lvl="1">
              <a:spcBef>
                <a:spcPts val="600"/>
              </a:spcBef>
            </a:pPr>
            <a:r>
              <a:rPr lang="en-US" sz="3000" dirty="0"/>
              <a:t>These are programs that prepare candidates to provide </a:t>
            </a:r>
            <a:r>
              <a:rPr lang="en-US" sz="3000" i="1" dirty="0"/>
              <a:t>targeted</a:t>
            </a:r>
            <a:r>
              <a:rPr lang="en-US" sz="3000" dirty="0"/>
              <a:t> or </a:t>
            </a:r>
            <a:r>
              <a:rPr lang="en-US" sz="3000" i="1" dirty="0"/>
              <a:t>intensive reading interventions</a:t>
            </a:r>
            <a:r>
              <a:rPr lang="en-US" sz="3000" dirty="0"/>
              <a:t> that reflect the principles and practices of SL™ to individual and small groups of students who have a primary need for remediation of decoding-strand skills (phonological awareness, phonics, and fluency). </a:t>
            </a:r>
          </a:p>
          <a:p>
            <a:pPr marL="457200" lvl="1" indent="0">
              <a:spcBef>
                <a:spcPts val="600"/>
              </a:spcBef>
              <a:buNone/>
            </a:pPr>
            <a:endParaRPr lang="en-US" sz="3000" dirty="0"/>
          </a:p>
          <a:p>
            <a:pPr lvl="1">
              <a:spcBef>
                <a:spcPts val="600"/>
              </a:spcBef>
            </a:pPr>
            <a:r>
              <a:rPr lang="en-US" sz="3000" dirty="0"/>
              <a:t>Students may be deemed as “at-risk,” may have an identified Specific Learning Disability, or may have an identification of Dyslexia.</a:t>
            </a:r>
          </a:p>
        </p:txBody>
      </p:sp>
      <p:sp>
        <p:nvSpPr>
          <p:cNvPr id="4" name="Slide Number Placeholder 3">
            <a:extLst>
              <a:ext uri="{FF2B5EF4-FFF2-40B4-BE49-F238E27FC236}">
                <a16:creationId xmlns:a16="http://schemas.microsoft.com/office/drawing/2014/main" id="{D716DA97-DF3D-49F6-A15E-61FD265F28A4}"/>
              </a:ext>
            </a:extLst>
          </p:cNvPr>
          <p:cNvSpPr>
            <a:spLocks noGrp="1"/>
          </p:cNvSpPr>
          <p:nvPr>
            <p:ph type="sldNum" sz="quarter" idx="12"/>
          </p:nvPr>
        </p:nvSpPr>
        <p:spPr>
          <a:xfrm>
            <a:off x="5722943" y="6356349"/>
            <a:ext cx="363747" cy="365125"/>
          </a:xfrm>
        </p:spPr>
        <p:txBody>
          <a:bodyPr/>
          <a:lstStyle/>
          <a:p>
            <a:fld id="{DC26A772-397F-4DFF-B8B5-B19AF3551A16}" type="slidenum">
              <a:rPr lang="en-US" smtClean="0"/>
              <a:t>13</a:t>
            </a:fld>
            <a:endParaRPr lang="en-US" dirty="0"/>
          </a:p>
        </p:txBody>
      </p:sp>
      <p:pic>
        <p:nvPicPr>
          <p:cNvPr id="5" name="Picture 4">
            <a:extLst>
              <a:ext uri="{FF2B5EF4-FFF2-40B4-BE49-F238E27FC236}">
                <a16:creationId xmlns:a16="http://schemas.microsoft.com/office/drawing/2014/main" id="{D61FA741-6C73-4663-A777-7196B7E2C50F}"/>
              </a:ext>
            </a:extLst>
          </p:cNvPr>
          <p:cNvPicPr>
            <a:picLocks noChangeAspect="1"/>
          </p:cNvPicPr>
          <p:nvPr/>
        </p:nvPicPr>
        <p:blipFill>
          <a:blip r:embed="rId2"/>
          <a:stretch>
            <a:fillRect/>
          </a:stretch>
        </p:blipFill>
        <p:spPr>
          <a:xfrm>
            <a:off x="311030" y="5720201"/>
            <a:ext cx="797292" cy="782342"/>
          </a:xfrm>
          <a:prstGeom prst="rect">
            <a:avLst/>
          </a:prstGeom>
        </p:spPr>
      </p:pic>
      <p:pic>
        <p:nvPicPr>
          <p:cNvPr id="6" name="Picture 5">
            <a:extLst>
              <a:ext uri="{FF2B5EF4-FFF2-40B4-BE49-F238E27FC236}">
                <a16:creationId xmlns:a16="http://schemas.microsoft.com/office/drawing/2014/main" id="{50E8F048-61BE-40F3-B34C-ECFDEC91652C}"/>
              </a:ext>
            </a:extLst>
          </p:cNvPr>
          <p:cNvPicPr>
            <a:picLocks noChangeAspect="1"/>
          </p:cNvPicPr>
          <p:nvPr/>
        </p:nvPicPr>
        <p:blipFill>
          <a:blip r:embed="rId3"/>
          <a:stretch>
            <a:fillRect/>
          </a:stretch>
        </p:blipFill>
        <p:spPr>
          <a:xfrm>
            <a:off x="10187796" y="5883754"/>
            <a:ext cx="1693174" cy="709107"/>
          </a:xfrm>
          <a:prstGeom prst="rect">
            <a:avLst/>
          </a:prstGeom>
        </p:spPr>
      </p:pic>
      <p:sp>
        <p:nvSpPr>
          <p:cNvPr id="7" name="TextBox 6"/>
          <p:cNvSpPr txBox="1"/>
          <p:nvPr/>
        </p:nvSpPr>
        <p:spPr>
          <a:xfrm>
            <a:off x="887520" y="5883754"/>
            <a:ext cx="1305550" cy="292388"/>
          </a:xfrm>
          <a:prstGeom prst="rect">
            <a:avLst/>
          </a:prstGeom>
          <a:noFill/>
        </p:spPr>
        <p:txBody>
          <a:bodyPr wrap="none" rtlCol="0">
            <a:spAutoFit/>
          </a:bodyPr>
          <a:lstStyle/>
          <a:p>
            <a:pPr lvl="1">
              <a:spcBef>
                <a:spcPts val="600"/>
              </a:spcBef>
            </a:pPr>
            <a:r>
              <a:rPr lang="en-US" sz="1300" dirty="0"/>
              <a:t>IDA, 2020</a:t>
            </a:r>
          </a:p>
        </p:txBody>
      </p:sp>
    </p:spTree>
    <p:extLst>
      <p:ext uri="{BB962C8B-B14F-4D97-AF65-F5344CB8AC3E}">
        <p14:creationId xmlns:p14="http://schemas.microsoft.com/office/powerpoint/2010/main" val="252239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F737-8077-449F-873E-D86CC8387F29}"/>
              </a:ext>
            </a:extLst>
          </p:cNvPr>
          <p:cNvSpPr>
            <a:spLocks noGrp="1"/>
          </p:cNvSpPr>
          <p:nvPr>
            <p:ph type="title"/>
          </p:nvPr>
        </p:nvSpPr>
        <p:spPr>
          <a:xfrm>
            <a:off x="455833" y="-184825"/>
            <a:ext cx="10897966" cy="1325563"/>
          </a:xfrm>
        </p:spPr>
        <p:txBody>
          <a:bodyPr/>
          <a:lstStyle/>
          <a:p>
            <a:r>
              <a:rPr lang="en-US" b="1" dirty="0"/>
              <a:t>IDA Accreditation Categories and Requirements</a:t>
            </a:r>
          </a:p>
        </p:txBody>
      </p:sp>
      <p:sp>
        <p:nvSpPr>
          <p:cNvPr id="3" name="Content Placeholder 2">
            <a:extLst>
              <a:ext uri="{FF2B5EF4-FFF2-40B4-BE49-F238E27FC236}">
                <a16:creationId xmlns:a16="http://schemas.microsoft.com/office/drawing/2014/main" id="{E6205D73-5D09-4170-A318-2FD2840F3BFC}"/>
              </a:ext>
            </a:extLst>
          </p:cNvPr>
          <p:cNvSpPr>
            <a:spLocks noGrp="1"/>
          </p:cNvSpPr>
          <p:nvPr>
            <p:ph idx="1"/>
          </p:nvPr>
        </p:nvSpPr>
        <p:spPr>
          <a:xfrm>
            <a:off x="606669" y="796645"/>
            <a:ext cx="11188384" cy="5626770"/>
          </a:xfrm>
        </p:spPr>
        <p:txBody>
          <a:bodyPr>
            <a:normAutofit/>
          </a:bodyPr>
          <a:lstStyle/>
          <a:p>
            <a:r>
              <a:rPr lang="en-US" sz="3500" dirty="0"/>
              <a:t>Accredited </a:t>
            </a:r>
            <a:r>
              <a:rPr lang="en-US" sz="3500" dirty="0" err="1"/>
              <a:t>Program</a:t>
            </a:r>
            <a:r>
              <a:rPr lang="en-US" sz="3500" baseline="30000" dirty="0" err="1">
                <a:solidFill>
                  <a:srgbClr val="C00000"/>
                </a:solidFill>
              </a:rPr>
              <a:t>PLUS</a:t>
            </a:r>
            <a:endParaRPr lang="en-US" sz="3500" baseline="30000" dirty="0">
              <a:solidFill>
                <a:srgbClr val="C00000"/>
              </a:solidFill>
            </a:endParaRPr>
          </a:p>
          <a:p>
            <a:pPr lvl="1">
              <a:spcBef>
                <a:spcPts val="600"/>
              </a:spcBef>
            </a:pPr>
            <a:r>
              <a:rPr lang="en-US" sz="3000" dirty="0"/>
              <a:t>Must provide evidence that: </a:t>
            </a:r>
          </a:p>
          <a:p>
            <a:pPr lvl="2">
              <a:spcBef>
                <a:spcPts val="600"/>
              </a:spcBef>
            </a:pPr>
            <a:r>
              <a:rPr lang="en-US" sz="2600" dirty="0"/>
              <a:t>Their curriculum is adequately aligned with the KPS sufficient for candidates to earn a passing score on the KPEERI exam  </a:t>
            </a:r>
          </a:p>
          <a:p>
            <a:pPr lvl="2">
              <a:spcBef>
                <a:spcPts val="600"/>
              </a:spcBef>
            </a:pPr>
            <a:r>
              <a:rPr lang="en-US" sz="2600" dirty="0"/>
              <a:t>They require candidates to complete at least one supervised SL™ practicum experience; and </a:t>
            </a:r>
          </a:p>
          <a:p>
            <a:pPr lvl="2">
              <a:spcBef>
                <a:spcPts val="600"/>
              </a:spcBef>
            </a:pPr>
            <a:r>
              <a:rPr lang="en-US" sz="2600" dirty="0"/>
              <a:t>Their supervised SL™ practicum experience(s) are implemented by appropriately credentialed faculty and designed to ensure that candidates meet minimum SL™  practice and competency thresholds. </a:t>
            </a:r>
          </a:p>
          <a:p>
            <a:pPr lvl="1">
              <a:spcBef>
                <a:spcPts val="600"/>
              </a:spcBef>
            </a:pPr>
            <a:r>
              <a:rPr lang="en-US" sz="3000" dirty="0"/>
              <a:t>Requires a virtual site visit</a:t>
            </a:r>
          </a:p>
        </p:txBody>
      </p:sp>
      <p:sp>
        <p:nvSpPr>
          <p:cNvPr id="4" name="Slide Number Placeholder 3">
            <a:extLst>
              <a:ext uri="{FF2B5EF4-FFF2-40B4-BE49-F238E27FC236}">
                <a16:creationId xmlns:a16="http://schemas.microsoft.com/office/drawing/2014/main" id="{D716DA97-DF3D-49F6-A15E-61FD265F28A4}"/>
              </a:ext>
            </a:extLst>
          </p:cNvPr>
          <p:cNvSpPr>
            <a:spLocks noGrp="1"/>
          </p:cNvSpPr>
          <p:nvPr>
            <p:ph type="sldNum" sz="quarter" idx="12"/>
          </p:nvPr>
        </p:nvSpPr>
        <p:spPr>
          <a:xfrm>
            <a:off x="5722943" y="6356349"/>
            <a:ext cx="363747" cy="365125"/>
          </a:xfrm>
        </p:spPr>
        <p:txBody>
          <a:bodyPr/>
          <a:lstStyle/>
          <a:p>
            <a:fld id="{DC26A772-397F-4DFF-B8B5-B19AF3551A16}" type="slidenum">
              <a:rPr lang="en-US" smtClean="0"/>
              <a:t>14</a:t>
            </a:fld>
            <a:endParaRPr lang="en-US" dirty="0"/>
          </a:p>
        </p:txBody>
      </p:sp>
      <p:pic>
        <p:nvPicPr>
          <p:cNvPr id="5" name="Picture 4">
            <a:extLst>
              <a:ext uri="{FF2B5EF4-FFF2-40B4-BE49-F238E27FC236}">
                <a16:creationId xmlns:a16="http://schemas.microsoft.com/office/drawing/2014/main" id="{D61FA741-6C73-4663-A777-7196B7E2C50F}"/>
              </a:ext>
            </a:extLst>
          </p:cNvPr>
          <p:cNvPicPr>
            <a:picLocks noChangeAspect="1"/>
          </p:cNvPicPr>
          <p:nvPr/>
        </p:nvPicPr>
        <p:blipFill>
          <a:blip r:embed="rId2"/>
          <a:stretch>
            <a:fillRect/>
          </a:stretch>
        </p:blipFill>
        <p:spPr>
          <a:xfrm>
            <a:off x="272384" y="5756570"/>
            <a:ext cx="797292" cy="782342"/>
          </a:xfrm>
          <a:prstGeom prst="rect">
            <a:avLst/>
          </a:prstGeom>
        </p:spPr>
      </p:pic>
      <p:pic>
        <p:nvPicPr>
          <p:cNvPr id="6" name="Picture 5">
            <a:extLst>
              <a:ext uri="{FF2B5EF4-FFF2-40B4-BE49-F238E27FC236}">
                <a16:creationId xmlns:a16="http://schemas.microsoft.com/office/drawing/2014/main" id="{50E8F048-61BE-40F3-B34C-ECFDEC91652C}"/>
              </a:ext>
            </a:extLst>
          </p:cNvPr>
          <p:cNvPicPr>
            <a:picLocks noChangeAspect="1"/>
          </p:cNvPicPr>
          <p:nvPr/>
        </p:nvPicPr>
        <p:blipFill>
          <a:blip r:embed="rId3"/>
          <a:stretch>
            <a:fillRect/>
          </a:stretch>
        </p:blipFill>
        <p:spPr>
          <a:xfrm>
            <a:off x="10187796" y="5883754"/>
            <a:ext cx="1693174" cy="709107"/>
          </a:xfrm>
          <a:prstGeom prst="rect">
            <a:avLst/>
          </a:prstGeom>
        </p:spPr>
      </p:pic>
      <p:sp>
        <p:nvSpPr>
          <p:cNvPr id="7" name="TextBox 6"/>
          <p:cNvSpPr txBox="1"/>
          <p:nvPr/>
        </p:nvSpPr>
        <p:spPr>
          <a:xfrm>
            <a:off x="862807" y="6210155"/>
            <a:ext cx="1305550" cy="292388"/>
          </a:xfrm>
          <a:prstGeom prst="rect">
            <a:avLst/>
          </a:prstGeom>
          <a:noFill/>
        </p:spPr>
        <p:txBody>
          <a:bodyPr wrap="none" rtlCol="0">
            <a:spAutoFit/>
          </a:bodyPr>
          <a:lstStyle/>
          <a:p>
            <a:pPr lvl="1">
              <a:spcBef>
                <a:spcPts val="600"/>
              </a:spcBef>
            </a:pPr>
            <a:r>
              <a:rPr lang="en-US" sz="1300" dirty="0"/>
              <a:t>IDA, 2020</a:t>
            </a:r>
          </a:p>
        </p:txBody>
      </p:sp>
    </p:spTree>
    <p:extLst>
      <p:ext uri="{BB962C8B-B14F-4D97-AF65-F5344CB8AC3E}">
        <p14:creationId xmlns:p14="http://schemas.microsoft.com/office/powerpoint/2010/main" val="9894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408180" y="-9779"/>
            <a:ext cx="10515600" cy="1325563"/>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IDA Accreditation Application Requirements</a:t>
            </a:r>
            <a:endParaRPr lang="en-US"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3603" y="5787595"/>
            <a:ext cx="763434" cy="751317"/>
          </a:xfrm>
          <a:prstGeom prst="rect">
            <a:avLst/>
          </a:prstGeom>
        </p:spPr>
      </p:pic>
      <p:sp>
        <p:nvSpPr>
          <p:cNvPr id="5" name="Slide Number Placeholder 4">
            <a:extLst>
              <a:ext uri="{FF2B5EF4-FFF2-40B4-BE49-F238E27FC236}">
                <a16:creationId xmlns:a16="http://schemas.microsoft.com/office/drawing/2014/main" id="{D9BD959C-B47E-4405-8C04-F3D9629A5664}"/>
              </a:ext>
            </a:extLst>
          </p:cNvPr>
          <p:cNvSpPr>
            <a:spLocks noGrp="1"/>
          </p:cNvSpPr>
          <p:nvPr>
            <p:ph type="sldNum" sz="quarter" idx="12"/>
          </p:nvPr>
        </p:nvSpPr>
        <p:spPr>
          <a:xfrm>
            <a:off x="5605657" y="6200470"/>
            <a:ext cx="430020" cy="365125"/>
          </a:xfrm>
        </p:spPr>
        <p:txBody>
          <a:bodyPr/>
          <a:lstStyle/>
          <a:p>
            <a:fld id="{DC26A772-397F-4DFF-B8B5-B19AF3551A16}" type="slidenum">
              <a:rPr lang="en-US" smtClean="0"/>
              <a:t>15</a:t>
            </a:fld>
            <a:endParaRPr lang="en-US" dirty="0"/>
          </a:p>
        </p:txBody>
      </p:sp>
      <p:pic>
        <p:nvPicPr>
          <p:cNvPr id="7" name="Picture 6">
            <a:extLst>
              <a:ext uri="{FF2B5EF4-FFF2-40B4-BE49-F238E27FC236}">
                <a16:creationId xmlns:a16="http://schemas.microsoft.com/office/drawing/2014/main" id="{F71100D5-BD24-4D8A-A79E-A349F983C92E}"/>
              </a:ext>
            </a:extLst>
          </p:cNvPr>
          <p:cNvPicPr>
            <a:picLocks noChangeAspect="1"/>
          </p:cNvPicPr>
          <p:nvPr/>
        </p:nvPicPr>
        <p:blipFill>
          <a:blip r:embed="rId3"/>
          <a:stretch>
            <a:fillRect/>
          </a:stretch>
        </p:blipFill>
        <p:spPr>
          <a:xfrm>
            <a:off x="1187036" y="986645"/>
            <a:ext cx="9267262" cy="4765730"/>
          </a:xfrm>
          <a:prstGeom prst="rect">
            <a:avLst/>
          </a:prstGeom>
        </p:spPr>
      </p:pic>
      <p:pic>
        <p:nvPicPr>
          <p:cNvPr id="8" name="Picture 7">
            <a:extLst>
              <a:ext uri="{FF2B5EF4-FFF2-40B4-BE49-F238E27FC236}">
                <a16:creationId xmlns:a16="http://schemas.microsoft.com/office/drawing/2014/main" id="{164F252D-7CBD-47BB-AF36-E0CE69EE234E}"/>
              </a:ext>
            </a:extLst>
          </p:cNvPr>
          <p:cNvPicPr>
            <a:picLocks noChangeAspect="1"/>
          </p:cNvPicPr>
          <p:nvPr/>
        </p:nvPicPr>
        <p:blipFill>
          <a:blip r:embed="rId4"/>
          <a:stretch>
            <a:fillRect/>
          </a:stretch>
        </p:blipFill>
        <p:spPr>
          <a:xfrm>
            <a:off x="10454298" y="6070818"/>
            <a:ext cx="1539422" cy="644716"/>
          </a:xfrm>
          <a:prstGeom prst="rect">
            <a:avLst/>
          </a:prstGeom>
        </p:spPr>
      </p:pic>
      <p:sp>
        <p:nvSpPr>
          <p:cNvPr id="3" name="TextBox 2"/>
          <p:cNvSpPr txBox="1"/>
          <p:nvPr/>
        </p:nvSpPr>
        <p:spPr>
          <a:xfrm>
            <a:off x="1394854" y="5704074"/>
            <a:ext cx="794320" cy="276999"/>
          </a:xfrm>
          <a:prstGeom prst="rect">
            <a:avLst/>
          </a:prstGeom>
          <a:noFill/>
        </p:spPr>
        <p:txBody>
          <a:bodyPr wrap="none" rtlCol="0">
            <a:spAutoFit/>
          </a:bodyPr>
          <a:lstStyle/>
          <a:p>
            <a:r>
              <a:rPr lang="en-US" sz="1200" dirty="0"/>
              <a:t>IDA, 2020</a:t>
            </a:r>
          </a:p>
        </p:txBody>
      </p:sp>
    </p:spTree>
    <p:extLst>
      <p:ext uri="{BB962C8B-B14F-4D97-AF65-F5344CB8AC3E}">
        <p14:creationId xmlns:p14="http://schemas.microsoft.com/office/powerpoint/2010/main" val="355918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562867" y="-66807"/>
            <a:ext cx="10515600" cy="1325563"/>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Structured Literacy™ Certification</a:t>
            </a:r>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3603" y="5787595"/>
            <a:ext cx="763434" cy="751317"/>
          </a:xfrm>
          <a:prstGeom prst="rect">
            <a:avLst/>
          </a:prstGeom>
        </p:spPr>
      </p:pic>
      <p:sp>
        <p:nvSpPr>
          <p:cNvPr id="5" name="Slide Number Placeholder 4">
            <a:extLst>
              <a:ext uri="{FF2B5EF4-FFF2-40B4-BE49-F238E27FC236}">
                <a16:creationId xmlns:a16="http://schemas.microsoft.com/office/drawing/2014/main" id="{D9BD959C-B47E-4405-8C04-F3D9629A5664}"/>
              </a:ext>
            </a:extLst>
          </p:cNvPr>
          <p:cNvSpPr>
            <a:spLocks noGrp="1"/>
          </p:cNvSpPr>
          <p:nvPr>
            <p:ph type="sldNum" sz="quarter" idx="12"/>
          </p:nvPr>
        </p:nvSpPr>
        <p:spPr>
          <a:xfrm>
            <a:off x="5605657" y="6200470"/>
            <a:ext cx="430020" cy="365125"/>
          </a:xfrm>
        </p:spPr>
        <p:txBody>
          <a:bodyPr/>
          <a:lstStyle/>
          <a:p>
            <a:fld id="{DC26A772-397F-4DFF-B8B5-B19AF3551A16}" type="slidenum">
              <a:rPr lang="en-US" smtClean="0"/>
              <a:t>16</a:t>
            </a:fld>
            <a:endParaRPr lang="en-US" dirty="0"/>
          </a:p>
        </p:txBody>
      </p:sp>
      <p:pic>
        <p:nvPicPr>
          <p:cNvPr id="8" name="Picture 7">
            <a:extLst>
              <a:ext uri="{FF2B5EF4-FFF2-40B4-BE49-F238E27FC236}">
                <a16:creationId xmlns:a16="http://schemas.microsoft.com/office/drawing/2014/main" id="{164F252D-7CBD-47BB-AF36-E0CE69EE234E}"/>
              </a:ext>
            </a:extLst>
          </p:cNvPr>
          <p:cNvPicPr>
            <a:picLocks noChangeAspect="1"/>
          </p:cNvPicPr>
          <p:nvPr/>
        </p:nvPicPr>
        <p:blipFill>
          <a:blip r:embed="rId3"/>
          <a:stretch>
            <a:fillRect/>
          </a:stretch>
        </p:blipFill>
        <p:spPr>
          <a:xfrm>
            <a:off x="10454298" y="6070818"/>
            <a:ext cx="1539422" cy="644716"/>
          </a:xfrm>
          <a:prstGeom prst="rect">
            <a:avLst/>
          </a:prstGeom>
        </p:spPr>
      </p:pic>
      <p:sp>
        <p:nvSpPr>
          <p:cNvPr id="9" name="Rectangle 8">
            <a:extLst>
              <a:ext uri="{FF2B5EF4-FFF2-40B4-BE49-F238E27FC236}">
                <a16:creationId xmlns:a16="http://schemas.microsoft.com/office/drawing/2014/main" id="{5036E655-F8E7-40BA-9258-9B3545B76992}"/>
              </a:ext>
            </a:extLst>
          </p:cNvPr>
          <p:cNvSpPr/>
          <p:nvPr/>
        </p:nvSpPr>
        <p:spPr>
          <a:xfrm>
            <a:off x="584470" y="993926"/>
            <a:ext cx="10837334" cy="5201424"/>
          </a:xfrm>
          <a:prstGeom prst="rect">
            <a:avLst/>
          </a:prstGeom>
        </p:spPr>
        <p:txBody>
          <a:bodyPr wrap="square">
            <a:spAutoFit/>
          </a:bodyPr>
          <a:lstStyle/>
          <a:p>
            <a:pPr marL="233363" indent="-233363">
              <a:buFont typeface="Arial" panose="020B0604020202020204" pitchFamily="34" charset="0"/>
              <a:buChar char="•"/>
            </a:pPr>
            <a:r>
              <a:rPr lang="en-US" sz="3200" dirty="0"/>
              <a:t>Certification credential indicating an educator’s knowledge and ability to utilize </a:t>
            </a:r>
            <a:r>
              <a:rPr lang="en-US" sz="3200" dirty="0" err="1"/>
              <a:t>KPS</a:t>
            </a:r>
            <a:r>
              <a:rPr lang="en-US" sz="3200" dirty="0"/>
              <a:t> to positively impact individuals </a:t>
            </a:r>
          </a:p>
          <a:p>
            <a:pPr marL="690563" lvl="1" indent="-233363">
              <a:buFont typeface="Arial" panose="020B0604020202020204" pitchFamily="34" charset="0"/>
              <a:buChar char="•"/>
            </a:pPr>
            <a:r>
              <a:rPr lang="en-US" sz="2800" dirty="0"/>
              <a:t>At risk for reading failure </a:t>
            </a:r>
          </a:p>
          <a:p>
            <a:pPr marL="690563" lvl="1" indent="-233363">
              <a:buFont typeface="Arial" panose="020B0604020202020204" pitchFamily="34" charset="0"/>
              <a:buChar char="•"/>
            </a:pPr>
            <a:r>
              <a:rPr lang="en-US" sz="2800" dirty="0"/>
              <a:t>Identified with a specific learning disability, including dyslexia</a:t>
            </a:r>
          </a:p>
          <a:p>
            <a:pPr marL="233363" indent="-233363">
              <a:buFont typeface="Arial" panose="020B0604020202020204" pitchFamily="34" charset="0"/>
              <a:buChar char="•"/>
            </a:pPr>
            <a:r>
              <a:rPr lang="en-US" sz="3200" dirty="0"/>
              <a:t>Certification Exams</a:t>
            </a:r>
          </a:p>
          <a:p>
            <a:pPr marL="690563" lvl="1" indent="-233363">
              <a:buFont typeface="Arial" panose="020B0604020202020204" pitchFamily="34" charset="0"/>
              <a:buChar char="•"/>
            </a:pPr>
            <a:r>
              <a:rPr lang="en-US" sz="2800" dirty="0"/>
              <a:t>Knowledge and Practice Examination for Effective Reading Instruction (</a:t>
            </a:r>
            <a:r>
              <a:rPr lang="en-US" sz="2800" dirty="0" err="1"/>
              <a:t>KPEERI</a:t>
            </a:r>
            <a:r>
              <a:rPr lang="en-US" sz="2800" dirty="0"/>
              <a:t>)</a:t>
            </a:r>
          </a:p>
          <a:p>
            <a:pPr marL="1147763" lvl="2" indent="-233363">
              <a:buFont typeface="Arial" panose="020B0604020202020204" pitchFamily="34" charset="0"/>
              <a:buChar char="•"/>
            </a:pPr>
            <a:r>
              <a:rPr lang="en-US" sz="2600" dirty="0"/>
              <a:t>Application managed by the Center for Effective Reading (</a:t>
            </a:r>
            <a:r>
              <a:rPr lang="en-US" sz="2600" dirty="0" err="1"/>
              <a:t>CERI</a:t>
            </a:r>
            <a:r>
              <a:rPr lang="en-US" sz="2600" dirty="0"/>
              <a:t>)</a:t>
            </a:r>
          </a:p>
          <a:p>
            <a:pPr marL="1147763" lvl="2" indent="-233363">
              <a:buFont typeface="Arial" panose="020B0604020202020204" pitchFamily="34" charset="0"/>
              <a:buChar char="•"/>
            </a:pPr>
            <a:r>
              <a:rPr lang="en-US" sz="2600" dirty="0"/>
              <a:t>Passing exam provide a </a:t>
            </a:r>
            <a:r>
              <a:rPr lang="en-US" sz="2600" dirty="0" err="1"/>
              <a:t>CERI</a:t>
            </a:r>
            <a:r>
              <a:rPr lang="en-US" sz="2600" dirty="0"/>
              <a:t> certification</a:t>
            </a:r>
          </a:p>
          <a:p>
            <a:pPr marL="1604963" lvl="3" indent="-233363">
              <a:buFont typeface="Arial" panose="020B0604020202020204" pitchFamily="34" charset="0"/>
              <a:buChar char="•"/>
            </a:pPr>
            <a:r>
              <a:rPr lang="en-US" sz="2400" dirty="0"/>
              <a:t>Structured Literacy™ Classroom Teacher Certificate</a:t>
            </a:r>
          </a:p>
          <a:p>
            <a:pPr marL="1604963" lvl="3" indent="-233363">
              <a:buFont typeface="Arial" panose="020B0604020202020204" pitchFamily="34" charset="0"/>
              <a:buChar char="•"/>
            </a:pPr>
            <a:r>
              <a:rPr lang="en-US" sz="2400" dirty="0"/>
              <a:t>Structured Literacy ™ Dyslexia Interventionist (</a:t>
            </a:r>
            <a:r>
              <a:rPr lang="en-US" sz="2400" dirty="0" err="1"/>
              <a:t>SLDI</a:t>
            </a:r>
            <a:r>
              <a:rPr lang="en-US" sz="2400" dirty="0"/>
              <a:t>)</a:t>
            </a:r>
          </a:p>
          <a:p>
            <a:pPr marL="1604963" lvl="3" indent="-233363">
              <a:buFont typeface="Arial" panose="020B0604020202020204" pitchFamily="34" charset="0"/>
              <a:buChar char="•"/>
            </a:pPr>
            <a:r>
              <a:rPr lang="en-US" sz="2400" dirty="0"/>
              <a:t>Structured Literacy ™ Dyslexia Specialist (</a:t>
            </a:r>
            <a:r>
              <a:rPr lang="en-US" sz="2400" dirty="0" err="1"/>
              <a:t>SLDS</a:t>
            </a:r>
            <a:r>
              <a:rPr lang="en-US" sz="2400" dirty="0"/>
              <a:t>)</a:t>
            </a:r>
          </a:p>
        </p:txBody>
      </p:sp>
      <p:sp>
        <p:nvSpPr>
          <p:cNvPr id="6" name="Rectangle 5">
            <a:extLst>
              <a:ext uri="{FF2B5EF4-FFF2-40B4-BE49-F238E27FC236}">
                <a16:creationId xmlns:a16="http://schemas.microsoft.com/office/drawing/2014/main" id="{FAC1F1C7-4383-4C27-9558-3E6C6698FF68}"/>
              </a:ext>
            </a:extLst>
          </p:cNvPr>
          <p:cNvSpPr/>
          <p:nvPr/>
        </p:nvSpPr>
        <p:spPr>
          <a:xfrm>
            <a:off x="2162445" y="6116177"/>
            <a:ext cx="2086340" cy="276999"/>
          </a:xfrm>
          <a:prstGeom prst="rect">
            <a:avLst/>
          </a:prstGeom>
        </p:spPr>
        <p:txBody>
          <a:bodyPr wrap="none">
            <a:spAutoFit/>
          </a:bodyPr>
          <a:lstStyle/>
          <a:p>
            <a:r>
              <a:rPr lang="en-US" sz="1200" dirty="0">
                <a:solidFill>
                  <a:prstClr val="black"/>
                </a:solidFill>
              </a:rPr>
              <a:t> (</a:t>
            </a:r>
            <a:r>
              <a:rPr lang="en-US" sz="1200" dirty="0" err="1">
                <a:solidFill>
                  <a:prstClr val="black"/>
                </a:solidFill>
              </a:rPr>
              <a:t>CERI</a:t>
            </a:r>
            <a:r>
              <a:rPr lang="en-US" sz="1200" dirty="0">
                <a:solidFill>
                  <a:prstClr val="black"/>
                </a:solidFill>
              </a:rPr>
              <a:t> Certification Guidelines)</a:t>
            </a:r>
            <a:endParaRPr lang="en-US" dirty="0"/>
          </a:p>
        </p:txBody>
      </p:sp>
    </p:spTree>
    <p:extLst>
      <p:ext uri="{BB962C8B-B14F-4D97-AF65-F5344CB8AC3E}">
        <p14:creationId xmlns:p14="http://schemas.microsoft.com/office/powerpoint/2010/main" val="370118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F737-8077-449F-873E-D86CC8387F29}"/>
              </a:ext>
            </a:extLst>
          </p:cNvPr>
          <p:cNvSpPr>
            <a:spLocks noGrp="1"/>
          </p:cNvSpPr>
          <p:nvPr>
            <p:ph type="title"/>
          </p:nvPr>
        </p:nvSpPr>
        <p:spPr>
          <a:xfrm>
            <a:off x="426453" y="-149210"/>
            <a:ext cx="10515600" cy="1179576"/>
          </a:xfrm>
        </p:spPr>
        <p:txBody>
          <a:bodyPr/>
          <a:lstStyle/>
          <a:p>
            <a:r>
              <a:rPr lang="en-US" b="1" dirty="0"/>
              <a:t>CERI Certification</a:t>
            </a:r>
          </a:p>
        </p:txBody>
      </p:sp>
      <p:sp>
        <p:nvSpPr>
          <p:cNvPr id="3" name="Content Placeholder 2">
            <a:extLst>
              <a:ext uri="{FF2B5EF4-FFF2-40B4-BE49-F238E27FC236}">
                <a16:creationId xmlns:a16="http://schemas.microsoft.com/office/drawing/2014/main" id="{E6205D73-5D09-4170-A318-2FD2840F3BFC}"/>
              </a:ext>
            </a:extLst>
          </p:cNvPr>
          <p:cNvSpPr>
            <a:spLocks noGrp="1"/>
          </p:cNvSpPr>
          <p:nvPr>
            <p:ph idx="1"/>
          </p:nvPr>
        </p:nvSpPr>
        <p:spPr>
          <a:xfrm>
            <a:off x="426452" y="750498"/>
            <a:ext cx="11676407" cy="5790742"/>
          </a:xfrm>
        </p:spPr>
        <p:txBody>
          <a:bodyPr>
            <a:normAutofit fontScale="70000" lnSpcReduction="20000"/>
          </a:bodyPr>
          <a:lstStyle/>
          <a:p>
            <a:pPr>
              <a:spcBef>
                <a:spcPts val="600"/>
              </a:spcBef>
            </a:pPr>
            <a:r>
              <a:rPr lang="en-US" sz="3600" dirty="0"/>
              <a:t>Programs desiring CERI certification for their graduates must meet the practicum requirements for the interventionist and specialist level</a:t>
            </a:r>
            <a:endParaRPr lang="en-US" sz="3600" baseline="30000" dirty="0">
              <a:solidFill>
                <a:srgbClr val="C00000"/>
              </a:solidFill>
            </a:endParaRPr>
          </a:p>
          <a:p>
            <a:pPr lvl="1" fontAlgn="base">
              <a:spcBef>
                <a:spcPts val="600"/>
              </a:spcBef>
            </a:pPr>
            <a:r>
              <a:rPr lang="en-US" sz="3400" dirty="0">
                <a:hlinkClick r:id="rId2"/>
              </a:rPr>
              <a:t>Certified Structured Literacy Dyslexia Interventionist (C-SLDI)</a:t>
            </a:r>
            <a:endParaRPr lang="en-US" sz="3400" dirty="0"/>
          </a:p>
          <a:p>
            <a:pPr lvl="2" fontAlgn="base">
              <a:spcBef>
                <a:spcPts val="600"/>
              </a:spcBef>
            </a:pPr>
            <a:r>
              <a:rPr lang="en-US" sz="2900" dirty="0"/>
              <a:t>Min. 90 hours training </a:t>
            </a:r>
          </a:p>
          <a:p>
            <a:pPr lvl="2" fontAlgn="base">
              <a:spcBef>
                <a:spcPts val="600"/>
              </a:spcBef>
            </a:pPr>
            <a:r>
              <a:rPr lang="en-US" sz="2900" dirty="0"/>
              <a:t>Passing Score on KPEERI Exam</a:t>
            </a:r>
          </a:p>
          <a:p>
            <a:pPr lvl="2" fontAlgn="base">
              <a:spcBef>
                <a:spcPts val="600"/>
              </a:spcBef>
            </a:pPr>
            <a:r>
              <a:rPr lang="en-US" sz="2900" dirty="0"/>
              <a:t>Practicum</a:t>
            </a:r>
          </a:p>
          <a:p>
            <a:pPr lvl="3" fontAlgn="base">
              <a:spcBef>
                <a:spcPts val="600"/>
              </a:spcBef>
            </a:pPr>
            <a:r>
              <a:rPr lang="en-US" sz="2300" dirty="0"/>
              <a:t>Under Direction of IDA Accredited Partner</a:t>
            </a:r>
          </a:p>
          <a:p>
            <a:pPr lvl="3" fontAlgn="base">
              <a:spcBef>
                <a:spcPts val="600"/>
              </a:spcBef>
            </a:pPr>
            <a:r>
              <a:rPr lang="en-US" sz="2300" dirty="0"/>
              <a:t>1 Student</a:t>
            </a:r>
          </a:p>
          <a:p>
            <a:pPr lvl="3" fontAlgn="base">
              <a:spcBef>
                <a:spcPts val="600"/>
              </a:spcBef>
            </a:pPr>
            <a:r>
              <a:rPr lang="en-US" sz="2300" dirty="0"/>
              <a:t>Passing Score on Practicum Portfolio</a:t>
            </a:r>
          </a:p>
          <a:p>
            <a:pPr lvl="3" fontAlgn="base">
              <a:spcBef>
                <a:spcPts val="600"/>
              </a:spcBef>
            </a:pPr>
            <a:r>
              <a:rPr lang="en-US" sz="2300" dirty="0"/>
              <a:t>Minimum:</a:t>
            </a:r>
          </a:p>
          <a:p>
            <a:pPr lvl="4" fontAlgn="base">
              <a:spcBef>
                <a:spcPts val="600"/>
              </a:spcBef>
            </a:pPr>
            <a:r>
              <a:rPr lang="en-US" sz="2300" dirty="0"/>
              <a:t>Two Academic Semesters each:</a:t>
            </a:r>
          </a:p>
          <a:p>
            <a:pPr lvl="4" fontAlgn="base">
              <a:spcBef>
                <a:spcPts val="600"/>
              </a:spcBef>
            </a:pPr>
            <a:r>
              <a:rPr lang="en-US" sz="2300" dirty="0"/>
              <a:t>12 Consecutive Weeks</a:t>
            </a:r>
          </a:p>
          <a:p>
            <a:pPr lvl="4" fontAlgn="base">
              <a:spcBef>
                <a:spcPts val="600"/>
              </a:spcBef>
            </a:pPr>
            <a:r>
              <a:rPr lang="en-US" sz="2300" dirty="0"/>
              <a:t>24 Sessions</a:t>
            </a:r>
          </a:p>
          <a:p>
            <a:pPr lvl="4" fontAlgn="base">
              <a:spcBef>
                <a:spcPts val="600"/>
              </a:spcBef>
            </a:pPr>
            <a:r>
              <a:rPr lang="en-US" sz="2300" dirty="0"/>
              <a:t>2x/week for 60 minutes non-consecutive days or 3x/week for 45 minutes</a:t>
            </a:r>
          </a:p>
          <a:p>
            <a:pPr lvl="4" fontAlgn="base">
              <a:spcBef>
                <a:spcPts val="600"/>
              </a:spcBef>
            </a:pPr>
            <a:r>
              <a:rPr lang="en-US" sz="2300" dirty="0"/>
              <a:t>3 Formal Lesson Observations/Conferences with Write-Up</a:t>
            </a:r>
          </a:p>
          <a:p>
            <a:pPr lvl="1">
              <a:spcBef>
                <a:spcPts val="600"/>
              </a:spcBef>
            </a:pPr>
            <a:r>
              <a:rPr lang="en-US" sz="3400" dirty="0"/>
              <a:t>Common Role of the Certified Structured Literacy/Dyslexia Interventionist</a:t>
            </a:r>
          </a:p>
          <a:p>
            <a:pPr lvl="2">
              <a:spcBef>
                <a:spcPts val="600"/>
              </a:spcBef>
            </a:pPr>
            <a:r>
              <a:rPr lang="en-US" sz="2900" dirty="0"/>
              <a:t>Provides targeted or intensive reading intervention services that reflect the principles and practices of Structured Literacy to individual and small groups of students</a:t>
            </a:r>
          </a:p>
          <a:p>
            <a:pPr lvl="2">
              <a:spcBef>
                <a:spcPts val="600"/>
              </a:spcBef>
            </a:pPr>
            <a:r>
              <a:rPr lang="en-US" sz="2900" dirty="0"/>
              <a:t>Students typically have a primary need for decoding strand instruction (phonological awareness, phonics (including decoding and encoding), and fluency)</a:t>
            </a:r>
          </a:p>
        </p:txBody>
      </p:sp>
      <p:sp>
        <p:nvSpPr>
          <p:cNvPr id="4" name="Slide Number Placeholder 3">
            <a:extLst>
              <a:ext uri="{FF2B5EF4-FFF2-40B4-BE49-F238E27FC236}">
                <a16:creationId xmlns:a16="http://schemas.microsoft.com/office/drawing/2014/main" id="{D716DA97-DF3D-49F6-A15E-61FD265F28A4}"/>
              </a:ext>
            </a:extLst>
          </p:cNvPr>
          <p:cNvSpPr>
            <a:spLocks noGrp="1"/>
          </p:cNvSpPr>
          <p:nvPr>
            <p:ph type="sldNum" sz="quarter" idx="12"/>
          </p:nvPr>
        </p:nvSpPr>
        <p:spPr>
          <a:xfrm>
            <a:off x="5684253" y="6449959"/>
            <a:ext cx="411747" cy="365125"/>
          </a:xfrm>
        </p:spPr>
        <p:txBody>
          <a:bodyPr/>
          <a:lstStyle/>
          <a:p>
            <a:fld id="{DC26A772-397F-4DFF-B8B5-B19AF3551A16}" type="slidenum">
              <a:rPr lang="en-US" smtClean="0"/>
              <a:t>17</a:t>
            </a:fld>
            <a:endParaRPr lang="en-US" dirty="0"/>
          </a:p>
        </p:txBody>
      </p:sp>
      <p:pic>
        <p:nvPicPr>
          <p:cNvPr id="5" name="Picture 4">
            <a:extLst>
              <a:ext uri="{FF2B5EF4-FFF2-40B4-BE49-F238E27FC236}">
                <a16:creationId xmlns:a16="http://schemas.microsoft.com/office/drawing/2014/main" id="{D61FA741-6C73-4663-A777-7196B7E2C50F}"/>
              </a:ext>
            </a:extLst>
          </p:cNvPr>
          <p:cNvPicPr>
            <a:picLocks noChangeAspect="1"/>
          </p:cNvPicPr>
          <p:nvPr/>
        </p:nvPicPr>
        <p:blipFill>
          <a:blip r:embed="rId3"/>
          <a:stretch>
            <a:fillRect/>
          </a:stretch>
        </p:blipFill>
        <p:spPr>
          <a:xfrm>
            <a:off x="281466" y="5715792"/>
            <a:ext cx="975445" cy="957155"/>
          </a:xfrm>
          <a:prstGeom prst="rect">
            <a:avLst/>
          </a:prstGeom>
        </p:spPr>
      </p:pic>
      <p:pic>
        <p:nvPicPr>
          <p:cNvPr id="6" name="Picture 5">
            <a:extLst>
              <a:ext uri="{FF2B5EF4-FFF2-40B4-BE49-F238E27FC236}">
                <a16:creationId xmlns:a16="http://schemas.microsoft.com/office/drawing/2014/main" id="{50E8F048-61BE-40F3-B34C-ECFDEC91652C}"/>
              </a:ext>
            </a:extLst>
          </p:cNvPr>
          <p:cNvPicPr>
            <a:picLocks noChangeAspect="1"/>
          </p:cNvPicPr>
          <p:nvPr/>
        </p:nvPicPr>
        <p:blipFill>
          <a:blip r:embed="rId4"/>
          <a:stretch>
            <a:fillRect/>
          </a:stretch>
        </p:blipFill>
        <p:spPr>
          <a:xfrm>
            <a:off x="10132443" y="5966186"/>
            <a:ext cx="1809002" cy="757617"/>
          </a:xfrm>
          <a:prstGeom prst="rect">
            <a:avLst/>
          </a:prstGeom>
        </p:spPr>
      </p:pic>
      <p:sp>
        <p:nvSpPr>
          <p:cNvPr id="7" name="TextBox 6"/>
          <p:cNvSpPr txBox="1"/>
          <p:nvPr/>
        </p:nvSpPr>
        <p:spPr>
          <a:xfrm>
            <a:off x="1401897" y="6171908"/>
            <a:ext cx="1095043" cy="369332"/>
          </a:xfrm>
          <a:prstGeom prst="rect">
            <a:avLst/>
          </a:prstGeom>
          <a:noFill/>
        </p:spPr>
        <p:txBody>
          <a:bodyPr wrap="none" rtlCol="0">
            <a:spAutoFit/>
          </a:bodyPr>
          <a:lstStyle/>
          <a:p>
            <a:r>
              <a:rPr lang="en-US" dirty="0"/>
              <a:t>IDA, 2020</a:t>
            </a:r>
          </a:p>
        </p:txBody>
      </p:sp>
    </p:spTree>
    <p:extLst>
      <p:ext uri="{BB962C8B-B14F-4D97-AF65-F5344CB8AC3E}">
        <p14:creationId xmlns:p14="http://schemas.microsoft.com/office/powerpoint/2010/main" val="3799803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546671" y="142466"/>
            <a:ext cx="10978012" cy="644717"/>
          </a:xfrm>
        </p:spPr>
        <p:txBody>
          <a:bodyPr>
            <a:noAutofit/>
          </a:bodyPr>
          <a:lstStyle/>
          <a:p>
            <a:pPr lvl="0">
              <a:lnSpc>
                <a:spcPct val="100000"/>
              </a:lnSpc>
              <a:spcBef>
                <a:spcPts val="0"/>
              </a:spcBef>
            </a:pPr>
            <a:r>
              <a:rPr lang="en-US" b="1" dirty="0">
                <a:solidFill>
                  <a:prstClr val="black"/>
                </a:solidFill>
                <a:ea typeface="+mn-ea"/>
                <a:cs typeface="+mn-cs"/>
              </a:rPr>
              <a:t>Academic Language Therapy Association (ALTA)</a:t>
            </a:r>
            <a:endParaRPr lang="en-US" dirty="0">
              <a:solidFill>
                <a:prstClr val="black"/>
              </a:solidFill>
              <a:ea typeface="+mn-ea"/>
              <a:cs typeface="+mn-cs"/>
            </a:endParaRPr>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3603" y="5787595"/>
            <a:ext cx="763434" cy="751317"/>
          </a:xfrm>
          <a:prstGeom prst="rect">
            <a:avLst/>
          </a:prstGeom>
        </p:spPr>
      </p:pic>
      <p:sp>
        <p:nvSpPr>
          <p:cNvPr id="5" name="Slide Number Placeholder 4">
            <a:extLst>
              <a:ext uri="{FF2B5EF4-FFF2-40B4-BE49-F238E27FC236}">
                <a16:creationId xmlns:a16="http://schemas.microsoft.com/office/drawing/2014/main" id="{D9BD959C-B47E-4405-8C04-F3D9629A5664}"/>
              </a:ext>
            </a:extLst>
          </p:cNvPr>
          <p:cNvSpPr>
            <a:spLocks noGrp="1"/>
          </p:cNvSpPr>
          <p:nvPr>
            <p:ph type="sldNum" sz="quarter" idx="12"/>
          </p:nvPr>
        </p:nvSpPr>
        <p:spPr>
          <a:xfrm>
            <a:off x="5605657" y="6200470"/>
            <a:ext cx="430020" cy="365125"/>
          </a:xfrm>
        </p:spPr>
        <p:txBody>
          <a:bodyPr/>
          <a:lstStyle/>
          <a:p>
            <a:fld id="{DC26A772-397F-4DFF-B8B5-B19AF3551A16}" type="slidenum">
              <a:rPr lang="en-US" smtClean="0"/>
              <a:t>18</a:t>
            </a:fld>
            <a:endParaRPr lang="en-US" dirty="0"/>
          </a:p>
        </p:txBody>
      </p:sp>
      <p:pic>
        <p:nvPicPr>
          <p:cNvPr id="8" name="Picture 7">
            <a:extLst>
              <a:ext uri="{FF2B5EF4-FFF2-40B4-BE49-F238E27FC236}">
                <a16:creationId xmlns:a16="http://schemas.microsoft.com/office/drawing/2014/main" id="{164F252D-7CBD-47BB-AF36-E0CE69EE234E}"/>
              </a:ext>
            </a:extLst>
          </p:cNvPr>
          <p:cNvPicPr>
            <a:picLocks noChangeAspect="1"/>
          </p:cNvPicPr>
          <p:nvPr/>
        </p:nvPicPr>
        <p:blipFill>
          <a:blip r:embed="rId3"/>
          <a:stretch>
            <a:fillRect/>
          </a:stretch>
        </p:blipFill>
        <p:spPr>
          <a:xfrm>
            <a:off x="10454298" y="6070818"/>
            <a:ext cx="1539422" cy="644716"/>
          </a:xfrm>
          <a:prstGeom prst="rect">
            <a:avLst/>
          </a:prstGeom>
        </p:spPr>
      </p:pic>
      <p:sp>
        <p:nvSpPr>
          <p:cNvPr id="7" name="Rectangle 6">
            <a:extLst>
              <a:ext uri="{FF2B5EF4-FFF2-40B4-BE49-F238E27FC236}">
                <a16:creationId xmlns:a16="http://schemas.microsoft.com/office/drawing/2014/main" id="{57B9F771-57EE-42D2-8E03-D863D16D7F69}"/>
              </a:ext>
            </a:extLst>
          </p:cNvPr>
          <p:cNvSpPr/>
          <p:nvPr/>
        </p:nvSpPr>
        <p:spPr>
          <a:xfrm>
            <a:off x="606993" y="716818"/>
            <a:ext cx="10743875" cy="5570756"/>
          </a:xfrm>
          <a:prstGeom prst="rect">
            <a:avLst/>
          </a:prstGeom>
        </p:spPr>
        <p:txBody>
          <a:bodyPr wrap="square">
            <a:spAutoFit/>
          </a:bodyPr>
          <a:lstStyle/>
          <a:p>
            <a:pPr marL="233363" indent="-233363">
              <a:buFont typeface="Arial" panose="020B0604020202020204" pitchFamily="34" charset="0"/>
              <a:buChar char="•"/>
            </a:pPr>
            <a:r>
              <a:rPr lang="en-US" sz="3200" dirty="0"/>
              <a:t>Credentialing organization with rigorous standards to assure quality services for individuals with dyslexia</a:t>
            </a:r>
          </a:p>
          <a:p>
            <a:pPr marL="233363" indent="-233363">
              <a:buFont typeface="Arial" panose="020B0604020202020204" pitchFamily="34" charset="0"/>
              <a:buChar char="•"/>
            </a:pPr>
            <a:r>
              <a:rPr lang="en-US" sz="3200" dirty="0"/>
              <a:t>ALTA Competency Exam for Multisensory Structured Language Education© (MSLE)</a:t>
            </a:r>
          </a:p>
          <a:p>
            <a:pPr marL="690563" lvl="1" indent="-233363">
              <a:buFont typeface="Arial" panose="020B0604020202020204" pitchFamily="34" charset="0"/>
              <a:buChar char="•"/>
            </a:pPr>
            <a:r>
              <a:rPr lang="en-US" sz="2800" dirty="0"/>
              <a:t>International Multisensory Structured Language Education Council (</a:t>
            </a:r>
            <a:r>
              <a:rPr lang="en-US" sz="2800" dirty="0" err="1"/>
              <a:t>IMSLEC</a:t>
            </a:r>
            <a:r>
              <a:rPr lang="en-US" sz="2800" dirty="0"/>
              <a:t>) accredits quality MSLE</a:t>
            </a:r>
          </a:p>
          <a:p>
            <a:pPr marL="1147763" lvl="2" indent="-233363">
              <a:buFont typeface="Arial" panose="020B0604020202020204" pitchFamily="34" charset="0"/>
              <a:buChar char="•"/>
            </a:pPr>
            <a:r>
              <a:rPr lang="en-US" sz="2600" dirty="0"/>
              <a:t>Complete application and when it is approved, register for the exam</a:t>
            </a:r>
          </a:p>
          <a:p>
            <a:pPr marL="1147763" lvl="2" indent="-233363">
              <a:buFont typeface="Arial" panose="020B0604020202020204" pitchFamily="34" charset="0"/>
              <a:buChar char="•"/>
            </a:pPr>
            <a:r>
              <a:rPr lang="en-US" sz="2600" dirty="0"/>
              <a:t>Passing exam provide the following levels of certification</a:t>
            </a:r>
          </a:p>
          <a:p>
            <a:pPr marL="1660525" lvl="3" indent="-288925">
              <a:buFont typeface="Arial" panose="020B0604020202020204" pitchFamily="34" charset="0"/>
              <a:buChar char="•"/>
            </a:pPr>
            <a:r>
              <a:rPr lang="en-US" sz="2400" dirty="0"/>
              <a:t>Certified Academic Language Practitioner (</a:t>
            </a:r>
            <a:r>
              <a:rPr lang="en-US" sz="2400" dirty="0" err="1"/>
              <a:t>CALP</a:t>
            </a:r>
            <a:r>
              <a:rPr lang="en-US" sz="2400" dirty="0"/>
              <a:t>)</a:t>
            </a:r>
          </a:p>
          <a:p>
            <a:pPr marL="1660525" lvl="3" indent="-288925">
              <a:buFont typeface="Arial" panose="020B0604020202020204" pitchFamily="34" charset="0"/>
              <a:buChar char="•"/>
            </a:pPr>
            <a:r>
              <a:rPr lang="en-US" sz="2400" dirty="0"/>
              <a:t>Certified Academic Language Therapist (CALT)</a:t>
            </a:r>
          </a:p>
          <a:p>
            <a:pPr marL="1660525" lvl="3" indent="-288925">
              <a:buFont typeface="Arial" panose="020B0604020202020204" pitchFamily="34" charset="0"/>
              <a:buChar char="•"/>
            </a:pPr>
            <a:r>
              <a:rPr lang="en-US" sz="2400" dirty="0"/>
              <a:t>Instructor of Certified Academic Language Practitioner (</a:t>
            </a:r>
            <a:r>
              <a:rPr lang="en-US" sz="2400" dirty="0" err="1"/>
              <a:t>ICALP</a:t>
            </a:r>
            <a:r>
              <a:rPr lang="en-US" sz="2400" dirty="0"/>
              <a:t>)</a:t>
            </a:r>
          </a:p>
          <a:p>
            <a:pPr marL="1660525" lvl="3" indent="-288925">
              <a:buFont typeface="Arial" panose="020B0604020202020204" pitchFamily="34" charset="0"/>
              <a:buChar char="•"/>
            </a:pPr>
            <a:r>
              <a:rPr lang="en-US" sz="2400" dirty="0"/>
              <a:t>Qualified Instructor of Certified Academic Language Therapists and Practitioners (QI) </a:t>
            </a:r>
          </a:p>
        </p:txBody>
      </p:sp>
      <p:sp>
        <p:nvSpPr>
          <p:cNvPr id="3" name="Rectangle 2">
            <a:extLst>
              <a:ext uri="{FF2B5EF4-FFF2-40B4-BE49-F238E27FC236}">
                <a16:creationId xmlns:a16="http://schemas.microsoft.com/office/drawing/2014/main" id="{23313933-D5E8-4B80-982A-145315529B15}"/>
              </a:ext>
            </a:extLst>
          </p:cNvPr>
          <p:cNvSpPr/>
          <p:nvPr/>
        </p:nvSpPr>
        <p:spPr>
          <a:xfrm>
            <a:off x="4603338" y="3166902"/>
            <a:ext cx="2406813" cy="430887"/>
          </a:xfrm>
          <a:prstGeom prst="rect">
            <a:avLst/>
          </a:prstGeom>
        </p:spPr>
        <p:txBody>
          <a:bodyPr wrap="square">
            <a:spAutoFit/>
          </a:bodyPr>
          <a:lstStyle/>
          <a:p>
            <a:pPr lvl="3"/>
            <a:r>
              <a:rPr lang="en-US" sz="1200" dirty="0">
                <a:solidFill>
                  <a:prstClr val="black"/>
                </a:solidFill>
              </a:rPr>
              <a:t>Altaread.org</a:t>
            </a:r>
            <a:r>
              <a:rPr lang="en-US" sz="2200" dirty="0">
                <a:solidFill>
                  <a:prstClr val="black"/>
                </a:solidFill>
              </a:rPr>
              <a:t> </a:t>
            </a:r>
          </a:p>
        </p:txBody>
      </p:sp>
      <p:sp>
        <p:nvSpPr>
          <p:cNvPr id="6" name="Rectangle 5">
            <a:extLst>
              <a:ext uri="{FF2B5EF4-FFF2-40B4-BE49-F238E27FC236}">
                <a16:creationId xmlns:a16="http://schemas.microsoft.com/office/drawing/2014/main" id="{6A909CFC-166D-4F8D-BC17-BA4BC00CB6B1}"/>
              </a:ext>
            </a:extLst>
          </p:cNvPr>
          <p:cNvSpPr/>
          <p:nvPr/>
        </p:nvSpPr>
        <p:spPr>
          <a:xfrm>
            <a:off x="2291411" y="6149074"/>
            <a:ext cx="992964" cy="276999"/>
          </a:xfrm>
          <a:prstGeom prst="rect">
            <a:avLst/>
          </a:prstGeom>
        </p:spPr>
        <p:txBody>
          <a:bodyPr wrap="none">
            <a:spAutoFit/>
          </a:bodyPr>
          <a:lstStyle/>
          <a:p>
            <a:r>
              <a:rPr lang="en-US" sz="1200" dirty="0"/>
              <a:t>Altaread.org </a:t>
            </a:r>
          </a:p>
        </p:txBody>
      </p:sp>
    </p:spTree>
    <p:extLst>
      <p:ext uri="{BB962C8B-B14F-4D97-AF65-F5344CB8AC3E}">
        <p14:creationId xmlns:p14="http://schemas.microsoft.com/office/powerpoint/2010/main" val="247618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376382" y="221594"/>
            <a:ext cx="9464304" cy="676275"/>
          </a:xfrm>
        </p:spPr>
        <p:txBody>
          <a:bodyPr>
            <a:noAutofit/>
          </a:bodyPr>
          <a:lstStyle/>
          <a:p>
            <a:r>
              <a:rPr lang="en-US" b="1" dirty="0">
                <a:ea typeface="Calibri" panose="020F0502020204030204" pitchFamily="34" charset="0"/>
                <a:cs typeface="Times New Roman" panose="02020603050405020304" pitchFamily="18" charset="0"/>
              </a:rPr>
              <a:t>Independent Certificate Programs</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639" y="5671515"/>
            <a:ext cx="924879" cy="910199"/>
          </a:xfrm>
          <a:prstGeom prst="rect">
            <a:avLst/>
          </a:prstGeom>
        </p:spPr>
      </p:pic>
      <p:sp>
        <p:nvSpPr>
          <p:cNvPr id="3" name="Rectangle 2">
            <a:extLst>
              <a:ext uri="{FF2B5EF4-FFF2-40B4-BE49-F238E27FC236}">
                <a16:creationId xmlns:a16="http://schemas.microsoft.com/office/drawing/2014/main" id="{C3DE2F38-15A0-4E73-93D0-9BA597EAAB82}"/>
              </a:ext>
            </a:extLst>
          </p:cNvPr>
          <p:cNvSpPr/>
          <p:nvPr/>
        </p:nvSpPr>
        <p:spPr>
          <a:xfrm>
            <a:off x="376382" y="822458"/>
            <a:ext cx="11163150" cy="5062924"/>
          </a:xfrm>
          <a:prstGeom prst="rect">
            <a:avLst/>
          </a:prstGeom>
        </p:spPr>
        <p:txBody>
          <a:bodyPr wrap="square">
            <a:spAutoFit/>
          </a:bodyPr>
          <a:lstStyle/>
          <a:p>
            <a:pPr>
              <a:spcAft>
                <a:spcPts val="600"/>
              </a:spcAft>
            </a:pPr>
            <a:r>
              <a:rPr lang="en-US" sz="3200" dirty="0">
                <a:solidFill>
                  <a:prstClr val="black"/>
                </a:solidFill>
                <a:ea typeface="Calibri" panose="020F0502020204030204" pitchFamily="34" charset="0"/>
                <a:cs typeface="Times New Roman" panose="02020603050405020304" pitchFamily="18" charset="0"/>
              </a:rPr>
              <a:t>International Multisensory Language Education Council (IMSLEC)</a:t>
            </a:r>
          </a:p>
          <a:p>
            <a:pPr marL="233363" indent="-233363">
              <a:buFont typeface="Arial" panose="020B0604020202020204" pitchFamily="34" charset="0"/>
              <a:buChar char="•"/>
            </a:pPr>
            <a:r>
              <a:rPr lang="en-US" sz="2800" dirty="0"/>
              <a:t>Multisensory Structured Language Education – Professional Preparation in Dyslexia</a:t>
            </a:r>
          </a:p>
          <a:p>
            <a:pPr marL="690563" lvl="1" indent="-233363">
              <a:buFont typeface="Arial" panose="020B0604020202020204" pitchFamily="34" charset="0"/>
              <a:buChar char="•"/>
            </a:pPr>
            <a:r>
              <a:rPr lang="en-US" sz="2600" dirty="0"/>
              <a:t>IMSLEC accredited centers meet IDA standards for teachers of reading</a:t>
            </a:r>
          </a:p>
          <a:p>
            <a:pPr marL="1147763" lvl="2" indent="-233363">
              <a:buFont typeface="Arial" panose="020B0604020202020204" pitchFamily="34" charset="0"/>
              <a:buChar char="•"/>
            </a:pPr>
            <a:r>
              <a:rPr lang="en-US" sz="2400" dirty="0">
                <a:solidFill>
                  <a:srgbClr val="333333"/>
                </a:solidFill>
              </a:rPr>
              <a:t>Academic Language Therapy Association (ALTA) is the professional credentialing organization</a:t>
            </a:r>
            <a:endParaRPr lang="en-US" sz="2400" dirty="0"/>
          </a:p>
          <a:p>
            <a:pPr marL="690563" lvl="1" indent="-233363">
              <a:buFont typeface="Arial" panose="020B0604020202020204" pitchFamily="34" charset="0"/>
              <a:buChar char="•"/>
            </a:pPr>
            <a:r>
              <a:rPr lang="en-US" sz="2600" dirty="0"/>
              <a:t>Training provides direct instruction in each category of the </a:t>
            </a:r>
            <a:r>
              <a:rPr lang="en-US" sz="2600" dirty="0" err="1"/>
              <a:t>IMSLEC</a:t>
            </a:r>
            <a:r>
              <a:rPr lang="en-US" sz="2600" dirty="0"/>
              <a:t>-specified MSLE content</a:t>
            </a:r>
          </a:p>
          <a:p>
            <a:pPr marL="690563" lvl="1" indent="-233363">
              <a:buFont typeface="Arial" panose="020B0604020202020204" pitchFamily="34" charset="0"/>
              <a:buChar char="•"/>
            </a:pPr>
            <a:r>
              <a:rPr lang="en-US" sz="2600" dirty="0"/>
              <a:t>Participants required to demonstrate </a:t>
            </a:r>
            <a:r>
              <a:rPr lang="en-US" sz="2600" dirty="0" err="1"/>
              <a:t>IMSLEC</a:t>
            </a:r>
            <a:r>
              <a:rPr lang="en-US" sz="2600" dirty="0"/>
              <a:t>-specified principles of instruction</a:t>
            </a:r>
          </a:p>
          <a:p>
            <a:pPr marL="690563" lvl="1" indent="-233363">
              <a:buFont typeface="Arial" panose="020B0604020202020204" pitchFamily="34" charset="0"/>
              <a:buChar char="•"/>
            </a:pPr>
            <a:r>
              <a:rPr lang="en-US" sz="2600" dirty="0"/>
              <a:t>Training services are evaluated and documented on a systematic and continuing basis</a:t>
            </a:r>
          </a:p>
        </p:txBody>
      </p:sp>
      <p:sp>
        <p:nvSpPr>
          <p:cNvPr id="6" name="Slide Number Placeholder 5">
            <a:extLst>
              <a:ext uri="{FF2B5EF4-FFF2-40B4-BE49-F238E27FC236}">
                <a16:creationId xmlns:a16="http://schemas.microsoft.com/office/drawing/2014/main" id="{984A17B7-5DA3-44BC-B52E-AF62DFAF4CD6}"/>
              </a:ext>
            </a:extLst>
          </p:cNvPr>
          <p:cNvSpPr>
            <a:spLocks noGrp="1"/>
          </p:cNvSpPr>
          <p:nvPr>
            <p:ph type="sldNum" sz="quarter" idx="12"/>
          </p:nvPr>
        </p:nvSpPr>
        <p:spPr>
          <a:xfrm>
            <a:off x="5780396" y="6315509"/>
            <a:ext cx="355121" cy="365125"/>
          </a:xfrm>
        </p:spPr>
        <p:txBody>
          <a:bodyPr/>
          <a:lstStyle/>
          <a:p>
            <a:fld id="{DC26A772-397F-4DFF-B8B5-B19AF3551A16}" type="slidenum">
              <a:rPr lang="en-US" smtClean="0"/>
              <a:t>19</a:t>
            </a:fld>
            <a:endParaRPr lang="en-US"/>
          </a:p>
        </p:txBody>
      </p:sp>
      <p:pic>
        <p:nvPicPr>
          <p:cNvPr id="2050" name="Picture 2">
            <a:extLst>
              <a:ext uri="{FF2B5EF4-FFF2-40B4-BE49-F238E27FC236}">
                <a16:creationId xmlns:a16="http://schemas.microsoft.com/office/drawing/2014/main" id="{4D4B5CAF-EE95-47F1-BE9B-8CA01DECD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17637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6162C12-5C36-4878-8282-A6C0AB8966C5}"/>
              </a:ext>
            </a:extLst>
          </p:cNvPr>
          <p:cNvSpPr/>
          <p:nvPr/>
        </p:nvSpPr>
        <p:spPr>
          <a:xfrm>
            <a:off x="1107802" y="5818289"/>
            <a:ext cx="1755669" cy="307777"/>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IMSLEC, 2002-2021</a:t>
            </a:r>
            <a:endParaRPr lang="en-US" sz="1400" dirty="0"/>
          </a:p>
        </p:txBody>
      </p:sp>
      <p:pic>
        <p:nvPicPr>
          <p:cNvPr id="7" name="Picture 6">
            <a:extLst>
              <a:ext uri="{FF2B5EF4-FFF2-40B4-BE49-F238E27FC236}">
                <a16:creationId xmlns:a16="http://schemas.microsoft.com/office/drawing/2014/main" id="{9D703DFB-CDD1-48AD-A3CC-54A89174EFBC}"/>
              </a:ext>
            </a:extLst>
          </p:cNvPr>
          <p:cNvPicPr>
            <a:picLocks noChangeAspect="1"/>
          </p:cNvPicPr>
          <p:nvPr/>
        </p:nvPicPr>
        <p:blipFill>
          <a:blip r:embed="rId4"/>
          <a:stretch>
            <a:fillRect/>
          </a:stretch>
        </p:blipFill>
        <p:spPr>
          <a:xfrm>
            <a:off x="9784480" y="5601882"/>
            <a:ext cx="2139881" cy="896190"/>
          </a:xfrm>
          <a:prstGeom prst="rect">
            <a:avLst/>
          </a:prstGeom>
        </p:spPr>
      </p:pic>
    </p:spTree>
    <p:extLst>
      <p:ext uri="{BB962C8B-B14F-4D97-AF65-F5344CB8AC3E}">
        <p14:creationId xmlns:p14="http://schemas.microsoft.com/office/powerpoint/2010/main" val="405471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F790-4526-446B-A835-730051FCA786}"/>
              </a:ext>
            </a:extLst>
          </p:cNvPr>
          <p:cNvSpPr>
            <a:spLocks noGrp="1"/>
          </p:cNvSpPr>
          <p:nvPr>
            <p:ph type="title"/>
          </p:nvPr>
        </p:nvSpPr>
        <p:spPr>
          <a:xfrm>
            <a:off x="838200" y="151232"/>
            <a:ext cx="10515600" cy="1325563"/>
          </a:xfrm>
        </p:spPr>
        <p:txBody>
          <a:bodyPr/>
          <a:lstStyle/>
          <a:p>
            <a:r>
              <a:rPr lang="en-US" b="1" dirty="0"/>
              <a:t>Agenda</a:t>
            </a:r>
          </a:p>
        </p:txBody>
      </p:sp>
      <p:sp>
        <p:nvSpPr>
          <p:cNvPr id="3" name="Content Placeholder 2">
            <a:extLst>
              <a:ext uri="{FF2B5EF4-FFF2-40B4-BE49-F238E27FC236}">
                <a16:creationId xmlns:a16="http://schemas.microsoft.com/office/drawing/2014/main" id="{C7C57D53-3D04-46A7-BDFA-9CABE10E3041}"/>
              </a:ext>
            </a:extLst>
          </p:cNvPr>
          <p:cNvSpPr>
            <a:spLocks noGrp="1"/>
          </p:cNvSpPr>
          <p:nvPr>
            <p:ph idx="1"/>
          </p:nvPr>
        </p:nvSpPr>
        <p:spPr>
          <a:xfrm>
            <a:off x="838200" y="1388231"/>
            <a:ext cx="10515600" cy="4351338"/>
          </a:xfrm>
        </p:spPr>
        <p:txBody>
          <a:bodyPr/>
          <a:lstStyle/>
          <a:p>
            <a:pPr marL="342900" marR="0" lvl="0" indent="-342900">
              <a:lnSpc>
                <a:spcPct val="107000"/>
              </a:lnSpc>
              <a:spcBef>
                <a:spcPts val="0"/>
              </a:spcBef>
              <a:spcAft>
                <a:spcPts val="0"/>
              </a:spcAft>
              <a:buFont typeface="+mj-lt"/>
              <a:buAutoNum type="romanUcPeriod"/>
            </a:pPr>
            <a:r>
              <a:rPr lang="en-US" sz="3200"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IDA Knowledge Practice Standards</a:t>
            </a:r>
          </a:p>
          <a:p>
            <a:pPr marL="342900" marR="0" lvl="0" indent="-342900">
              <a:lnSpc>
                <a:spcPct val="107000"/>
              </a:lnSpc>
              <a:spcBef>
                <a:spcPts val="0"/>
              </a:spcBef>
              <a:spcAft>
                <a:spcPts val="0"/>
              </a:spcAft>
              <a:buFont typeface="+mj-lt"/>
              <a:buAutoNum type="romanUcPeriod"/>
            </a:pPr>
            <a:r>
              <a:rPr lang="en-US" sz="3600" dirty="0">
                <a:ea typeface="Calibri" panose="020F0502020204030204" pitchFamily="34" charset="0"/>
                <a:cs typeface="Times New Roman" panose="02020603050405020304" pitchFamily="18" charset="0"/>
              </a:rPr>
              <a:t>  IDA-Accredited Programs</a:t>
            </a:r>
          </a:p>
          <a:p>
            <a:pPr marL="342900" marR="0" lvl="0" indent="-342900">
              <a:lnSpc>
                <a:spcPct val="107000"/>
              </a:lnSpc>
              <a:spcBef>
                <a:spcPts val="0"/>
              </a:spcBef>
              <a:spcAft>
                <a:spcPts val="0"/>
              </a:spcAft>
              <a:buFont typeface="+mj-lt"/>
              <a:buAutoNum type="romanUcPeriod"/>
            </a:pPr>
            <a:r>
              <a:rPr lang="en-US" sz="3600" dirty="0">
                <a:ea typeface="Calibri" panose="020F0502020204030204" pitchFamily="34" charset="0"/>
                <a:cs typeface="Times New Roman" panose="02020603050405020304" pitchFamily="18" charset="0"/>
              </a:rPr>
              <a:t> Certificate Programs</a:t>
            </a:r>
          </a:p>
          <a:p>
            <a:pPr marL="800100" lvl="1" indent="-342900">
              <a:lnSpc>
                <a:spcPct val="107000"/>
              </a:lnSpc>
              <a:spcBef>
                <a:spcPts val="0"/>
              </a:spcBef>
              <a:buFont typeface="+mj-lt"/>
              <a:buAutoNum type="romanUcPeriod"/>
            </a:pPr>
            <a:r>
              <a:rPr lang="en-US" sz="3200" dirty="0">
                <a:ea typeface="Calibri" panose="020F0502020204030204" pitchFamily="34" charset="0"/>
                <a:cs typeface="Times New Roman" panose="02020603050405020304" pitchFamily="18" charset="0"/>
              </a:rPr>
              <a:t>Independent</a:t>
            </a:r>
          </a:p>
          <a:p>
            <a:pPr marL="800100" lvl="1" indent="-342900">
              <a:lnSpc>
                <a:spcPct val="107000"/>
              </a:lnSpc>
              <a:spcBef>
                <a:spcPts val="0"/>
              </a:spcBef>
              <a:buFont typeface="+mj-lt"/>
              <a:buAutoNum type="romanUcPeriod"/>
            </a:pPr>
            <a:r>
              <a:rPr lang="en-US" sz="3200" dirty="0">
                <a:ea typeface="Calibri" panose="020F0502020204030204" pitchFamily="34" charset="0"/>
                <a:cs typeface="Times New Roman" panose="02020603050405020304" pitchFamily="18" charset="0"/>
              </a:rPr>
              <a:t>College and University</a:t>
            </a:r>
          </a:p>
          <a:p>
            <a:pPr marL="342900" marR="0" lvl="0" indent="-342900">
              <a:lnSpc>
                <a:spcPct val="107000"/>
              </a:lnSpc>
              <a:spcBef>
                <a:spcPts val="0"/>
              </a:spcBef>
              <a:spcAft>
                <a:spcPts val="0"/>
              </a:spcAft>
              <a:buFont typeface="+mj-lt"/>
              <a:buAutoNum type="romanUcPeriod"/>
            </a:pPr>
            <a:r>
              <a:rPr lang="en-US" dirty="0">
                <a:ea typeface="Calibri" panose="020F0502020204030204" pitchFamily="34" charset="0"/>
                <a:cs typeface="Times New Roman" panose="02020603050405020304" pitchFamily="18" charset="0"/>
              </a:rPr>
              <a:t> </a:t>
            </a:r>
            <a:r>
              <a:rPr lang="en-US" sz="3600" dirty="0">
                <a:ea typeface="Calibri" panose="020F0502020204030204" pitchFamily="34" charset="0"/>
                <a:cs typeface="Times New Roman" panose="02020603050405020304" pitchFamily="18" charset="0"/>
              </a:rPr>
              <a:t>Endorsement Programs</a:t>
            </a:r>
          </a:p>
          <a:p>
            <a:pPr marL="342900" marR="0" lvl="0" indent="-342900">
              <a:lnSpc>
                <a:spcPct val="107000"/>
              </a:lnSpc>
              <a:spcBef>
                <a:spcPts val="0"/>
              </a:spcBef>
              <a:spcAft>
                <a:spcPts val="0"/>
              </a:spcAft>
              <a:buFont typeface="+mj-lt"/>
              <a:buAutoNum type="romanUcPeriod"/>
            </a:pPr>
            <a:r>
              <a:rPr lang="en-US" sz="3600" dirty="0">
                <a:cs typeface="Times New Roman" panose="02020603050405020304" pitchFamily="18" charset="0"/>
              </a:rPr>
              <a:t> Evaluating and Selecting Programs</a:t>
            </a:r>
            <a:endParaRPr lang="en-US" sz="3600" dirty="0"/>
          </a:p>
        </p:txBody>
      </p:sp>
      <p:sp>
        <p:nvSpPr>
          <p:cNvPr id="4" name="Slide Number Placeholder 3">
            <a:extLst>
              <a:ext uri="{FF2B5EF4-FFF2-40B4-BE49-F238E27FC236}">
                <a16:creationId xmlns:a16="http://schemas.microsoft.com/office/drawing/2014/main" id="{783F6026-CB8B-4457-B5CE-4D4758D1A6BE}"/>
              </a:ext>
            </a:extLst>
          </p:cNvPr>
          <p:cNvSpPr>
            <a:spLocks noGrp="1"/>
          </p:cNvSpPr>
          <p:nvPr>
            <p:ph type="sldNum" sz="quarter" idx="12"/>
          </p:nvPr>
        </p:nvSpPr>
        <p:spPr>
          <a:xfrm>
            <a:off x="5927066" y="6492875"/>
            <a:ext cx="337868" cy="365125"/>
          </a:xfrm>
        </p:spPr>
        <p:txBody>
          <a:bodyPr/>
          <a:lstStyle/>
          <a:p>
            <a:fld id="{DC26A772-397F-4DFF-B8B5-B19AF3551A16}" type="slidenum">
              <a:rPr lang="en-US" smtClean="0"/>
              <a:t>2</a:t>
            </a:fld>
            <a:endParaRPr lang="en-US" dirty="0"/>
          </a:p>
        </p:txBody>
      </p:sp>
      <p:pic>
        <p:nvPicPr>
          <p:cNvPr id="5" name="Picture 4">
            <a:extLst>
              <a:ext uri="{FF2B5EF4-FFF2-40B4-BE49-F238E27FC236}">
                <a16:creationId xmlns:a16="http://schemas.microsoft.com/office/drawing/2014/main" id="{BB03CD2F-90EE-4A9B-93D4-ADAE036CE9AB}"/>
              </a:ext>
            </a:extLst>
          </p:cNvPr>
          <p:cNvPicPr>
            <a:picLocks noChangeAspect="1"/>
          </p:cNvPicPr>
          <p:nvPr/>
        </p:nvPicPr>
        <p:blipFill>
          <a:blip r:embed="rId2"/>
          <a:stretch>
            <a:fillRect/>
          </a:stretch>
        </p:blipFill>
        <p:spPr>
          <a:xfrm>
            <a:off x="496574" y="5581291"/>
            <a:ext cx="927369" cy="911584"/>
          </a:xfrm>
          <a:prstGeom prst="rect">
            <a:avLst/>
          </a:prstGeom>
        </p:spPr>
      </p:pic>
      <p:pic>
        <p:nvPicPr>
          <p:cNvPr id="6" name="Picture 5">
            <a:extLst>
              <a:ext uri="{FF2B5EF4-FFF2-40B4-BE49-F238E27FC236}">
                <a16:creationId xmlns:a16="http://schemas.microsoft.com/office/drawing/2014/main" id="{AA56C061-D7D9-4F77-89EB-A76001069A9F}"/>
              </a:ext>
            </a:extLst>
          </p:cNvPr>
          <p:cNvPicPr>
            <a:picLocks noChangeAspect="1"/>
          </p:cNvPicPr>
          <p:nvPr/>
        </p:nvPicPr>
        <p:blipFill>
          <a:blip r:embed="rId3"/>
          <a:stretch>
            <a:fillRect/>
          </a:stretch>
        </p:blipFill>
        <p:spPr>
          <a:xfrm>
            <a:off x="10196423" y="5832285"/>
            <a:ext cx="1646013" cy="689356"/>
          </a:xfrm>
          <a:prstGeom prst="rect">
            <a:avLst/>
          </a:prstGeom>
        </p:spPr>
      </p:pic>
    </p:spTree>
    <p:extLst>
      <p:ext uri="{BB962C8B-B14F-4D97-AF65-F5344CB8AC3E}">
        <p14:creationId xmlns:p14="http://schemas.microsoft.com/office/powerpoint/2010/main" val="1777189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704869" y="136525"/>
            <a:ext cx="10618990" cy="676275"/>
          </a:xfrm>
        </p:spPr>
        <p:txBody>
          <a:bodyPr>
            <a:noAutofit/>
          </a:bodyPr>
          <a:lstStyle/>
          <a:p>
            <a:pPr lvl="0">
              <a:lnSpc>
                <a:spcPct val="100000"/>
              </a:lnSpc>
              <a:spcBef>
                <a:spcPts val="0"/>
              </a:spcBef>
            </a:pPr>
            <a:r>
              <a:rPr lang="en-US" b="1" dirty="0">
                <a:solidFill>
                  <a:prstClr val="black"/>
                </a:solidFill>
                <a:ea typeface="Calibri" panose="020F0502020204030204" pitchFamily="34" charset="0"/>
                <a:cs typeface="Times New Roman" panose="02020603050405020304" pitchFamily="18" charset="0"/>
              </a:rPr>
              <a:t>IMSLEC/ALTA Practitioner Levels</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9548" y="5943032"/>
            <a:ext cx="827062" cy="813935"/>
          </a:xfrm>
          <a:prstGeom prst="rect">
            <a:avLst/>
          </a:prstGeom>
        </p:spPr>
      </p:pic>
      <p:sp>
        <p:nvSpPr>
          <p:cNvPr id="6" name="Slide Number Placeholder 5">
            <a:extLst>
              <a:ext uri="{FF2B5EF4-FFF2-40B4-BE49-F238E27FC236}">
                <a16:creationId xmlns:a16="http://schemas.microsoft.com/office/drawing/2014/main" id="{984A17B7-5DA3-44BC-B52E-AF62DFAF4CD6}"/>
              </a:ext>
            </a:extLst>
          </p:cNvPr>
          <p:cNvSpPr>
            <a:spLocks noGrp="1"/>
          </p:cNvSpPr>
          <p:nvPr>
            <p:ph type="sldNum" sz="quarter" idx="12"/>
          </p:nvPr>
        </p:nvSpPr>
        <p:spPr>
          <a:xfrm>
            <a:off x="5892560" y="6492875"/>
            <a:ext cx="406879" cy="365125"/>
          </a:xfrm>
        </p:spPr>
        <p:txBody>
          <a:bodyPr/>
          <a:lstStyle/>
          <a:p>
            <a:fld id="{DC26A772-397F-4DFF-B8B5-B19AF3551A16}" type="slidenum">
              <a:rPr lang="en-US" smtClean="0"/>
              <a:t>20</a:t>
            </a:fld>
            <a:endParaRPr lang="en-US" dirty="0"/>
          </a:p>
        </p:txBody>
      </p:sp>
      <p:pic>
        <p:nvPicPr>
          <p:cNvPr id="2050" name="Picture 2">
            <a:extLst>
              <a:ext uri="{FF2B5EF4-FFF2-40B4-BE49-F238E27FC236}">
                <a16:creationId xmlns:a16="http://schemas.microsoft.com/office/drawing/2014/main" id="{4D4B5CAF-EE95-47F1-BE9B-8CA01DECD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1763713"/>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7">
            <a:extLst>
              <a:ext uri="{FF2B5EF4-FFF2-40B4-BE49-F238E27FC236}">
                <a16:creationId xmlns:a16="http://schemas.microsoft.com/office/drawing/2014/main" id="{6D172F94-8B14-4785-9AD9-4C215E40E4A9}"/>
              </a:ext>
            </a:extLst>
          </p:cNvPr>
          <p:cNvGraphicFramePr>
            <a:graphicFrameLocks noGrp="1"/>
          </p:cNvGraphicFramePr>
          <p:nvPr>
            <p:extLst>
              <p:ext uri="{D42A27DB-BD31-4B8C-83A1-F6EECF244321}">
                <p14:modId xmlns:p14="http://schemas.microsoft.com/office/powerpoint/2010/main" val="4009614563"/>
              </p:ext>
            </p:extLst>
          </p:nvPr>
        </p:nvGraphicFramePr>
        <p:xfrm>
          <a:off x="725424" y="914400"/>
          <a:ext cx="10741152" cy="5334000"/>
        </p:xfrm>
        <a:graphic>
          <a:graphicData uri="http://schemas.openxmlformats.org/drawingml/2006/table">
            <a:tbl>
              <a:tblPr firstRow="1" bandRow="1">
                <a:tableStyleId>{5C22544A-7EE6-4342-B048-85BDC9FD1C3A}</a:tableStyleId>
              </a:tblPr>
              <a:tblGrid>
                <a:gridCol w="1916135">
                  <a:extLst>
                    <a:ext uri="{9D8B030D-6E8A-4147-A177-3AD203B41FA5}">
                      <a16:colId xmlns:a16="http://schemas.microsoft.com/office/drawing/2014/main" val="1909971133"/>
                    </a:ext>
                  </a:extLst>
                </a:gridCol>
                <a:gridCol w="1331399">
                  <a:extLst>
                    <a:ext uri="{9D8B030D-6E8A-4147-A177-3AD203B41FA5}">
                      <a16:colId xmlns:a16="http://schemas.microsoft.com/office/drawing/2014/main" val="2080076823"/>
                    </a:ext>
                  </a:extLst>
                </a:gridCol>
                <a:gridCol w="1736216">
                  <a:extLst>
                    <a:ext uri="{9D8B030D-6E8A-4147-A177-3AD203B41FA5}">
                      <a16:colId xmlns:a16="http://schemas.microsoft.com/office/drawing/2014/main" val="2307902609"/>
                    </a:ext>
                  </a:extLst>
                </a:gridCol>
                <a:gridCol w="962566">
                  <a:extLst>
                    <a:ext uri="{9D8B030D-6E8A-4147-A177-3AD203B41FA5}">
                      <a16:colId xmlns:a16="http://schemas.microsoft.com/office/drawing/2014/main" val="260413632"/>
                    </a:ext>
                  </a:extLst>
                </a:gridCol>
                <a:gridCol w="2123042">
                  <a:extLst>
                    <a:ext uri="{9D8B030D-6E8A-4147-A177-3AD203B41FA5}">
                      <a16:colId xmlns:a16="http://schemas.microsoft.com/office/drawing/2014/main" val="3949181572"/>
                    </a:ext>
                  </a:extLst>
                </a:gridCol>
                <a:gridCol w="2671794">
                  <a:extLst>
                    <a:ext uri="{9D8B030D-6E8A-4147-A177-3AD203B41FA5}">
                      <a16:colId xmlns:a16="http://schemas.microsoft.com/office/drawing/2014/main" val="2441969885"/>
                    </a:ext>
                  </a:extLst>
                </a:gridCol>
              </a:tblGrid>
              <a:tr h="699431">
                <a:tc>
                  <a:txBody>
                    <a:bodyPr/>
                    <a:lstStyle/>
                    <a:p>
                      <a:r>
                        <a:rPr lang="en-US" sz="2000" dirty="0">
                          <a:solidFill>
                            <a:schemeClr val="tx1"/>
                          </a:solidFill>
                        </a:rPr>
                        <a:t>IMSLEC/ALTA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Degree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Prior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Course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Practicum; 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Length of program: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4140"/>
                  </a:ext>
                </a:extLst>
              </a:tr>
              <a:tr h="699431">
                <a:tc>
                  <a:txBody>
                    <a:bodyPr/>
                    <a:lstStyle/>
                    <a:p>
                      <a:r>
                        <a:rPr kumimoji="0" lang="en-US" sz="2000" b="0" i="0" u="none" strike="noStrike" kern="1200" cap="none" spc="0" normalizeH="0" baseline="0" noProof="0" dirty="0">
                          <a:ln>
                            <a:noFill/>
                          </a:ln>
                          <a:solidFill>
                            <a:schemeClr val="tx1"/>
                          </a:solidFill>
                          <a:effectLst/>
                          <a:uLnTx/>
                          <a:uFillTx/>
                          <a:latin typeface="+mn-lt"/>
                          <a:ea typeface="+mn-ea"/>
                          <a:cs typeface="+mn-cs"/>
                        </a:rPr>
                        <a:t>Teaching/</a:t>
                      </a:r>
                      <a:r>
                        <a:rPr kumimoji="0" lang="en-US" sz="2000" b="0" i="0" u="none" strike="noStrike" kern="1200" cap="none" spc="0" normalizeH="0" baseline="0" noProof="0" dirty="0" err="1">
                          <a:ln>
                            <a:noFill/>
                          </a:ln>
                          <a:solidFill>
                            <a:schemeClr val="tx1"/>
                          </a:solidFill>
                          <a:effectLst/>
                          <a:uLnTx/>
                          <a:uFillTx/>
                          <a:latin typeface="+mn-lt"/>
                          <a:ea typeface="+mn-ea"/>
                          <a:cs typeface="+mn-cs"/>
                        </a:rPr>
                        <a:t>CALP</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0" lang="en-US" sz="2000" b="0" i="0" u="none" strike="noStrike" kern="1200" cap="none" spc="0" normalizeH="0" baseline="0" noProof="0" dirty="0">
                          <a:ln>
                            <a:noFill/>
                          </a:ln>
                          <a:solidFill>
                            <a:schemeClr val="tx1"/>
                          </a:solidFill>
                          <a:effectLst/>
                          <a:uLnTx/>
                          <a:uFillTx/>
                          <a:latin typeface="+mn-lt"/>
                          <a:ea typeface="+mn-ea"/>
                          <a:cs typeface="+mn-cs"/>
                        </a:rPr>
                        <a:t>Bachelor’s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Program discretion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45</a:t>
                      </a:r>
                    </a:p>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60 hours/5 direct observations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9 months</a:t>
                      </a:r>
                    </a:p>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369784"/>
                  </a:ext>
                </a:extLst>
              </a:tr>
              <a:tr h="129332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Instructor of Teaching/NA</a:t>
                      </a:r>
                    </a:p>
                    <a:p>
                      <a:pPr algn="l"/>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0" lang="en-US" sz="2000" b="0" i="0" u="none" strike="noStrike" kern="1200" cap="none" spc="0" normalizeH="0" baseline="0" noProof="0" dirty="0">
                          <a:ln>
                            <a:noFill/>
                          </a:ln>
                          <a:solidFill>
                            <a:prstClr val="black"/>
                          </a:solidFill>
                          <a:effectLst/>
                          <a:uLnTx/>
                          <a:uFillTx/>
                          <a:latin typeface="+mn-lt"/>
                          <a:ea typeface="+mn-ea"/>
                          <a:cs typeface="+mn-cs"/>
                        </a:rPr>
                        <a:t>Bachelor’s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Teaching level certified 600-hours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90</a:t>
                      </a:r>
                    </a:p>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1 cycle of teacher training observation by trainer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0" lang="en-US" sz="2000" b="0" i="0" u="none" strike="noStrike" kern="1200" cap="none" spc="0" normalizeH="0" baseline="0" noProof="0" dirty="0">
                          <a:ln>
                            <a:noFill/>
                          </a:ln>
                          <a:solidFill>
                            <a:srgbClr val="000000"/>
                          </a:solidFill>
                          <a:effectLst/>
                          <a:uLnTx/>
                          <a:uFillTx/>
                          <a:latin typeface="+mn-lt"/>
                          <a:ea typeface="+mn-ea"/>
                          <a:cs typeface="+mn-cs"/>
                        </a:rPr>
                        <a:t>1 cycle of teacher training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145190"/>
                  </a:ext>
                </a:extLst>
              </a:tr>
              <a:tr h="1003532">
                <a:tc>
                  <a:txBody>
                    <a:bodyPr/>
                    <a:lstStyle/>
                    <a:p>
                      <a:pPr algn="l"/>
                      <a:r>
                        <a:rPr kumimoji="0" lang="en-US" sz="2000" b="0" i="0" u="none" strike="noStrike" kern="1200" cap="none" spc="0" normalizeH="0" baseline="0" noProof="0" dirty="0">
                          <a:ln>
                            <a:noFill/>
                          </a:ln>
                          <a:solidFill>
                            <a:schemeClr val="tx1"/>
                          </a:solidFill>
                          <a:effectLst/>
                          <a:uLnTx/>
                          <a:uFillTx/>
                          <a:latin typeface="+mn-lt"/>
                          <a:ea typeface="+mn-ea"/>
                          <a:cs typeface="+mn-cs"/>
                        </a:rPr>
                        <a:t>Therapy/</a:t>
                      </a:r>
                      <a:r>
                        <a:rPr kumimoji="0" lang="en-US" sz="2000" b="0" i="0" u="none" strike="noStrike" kern="1200" cap="none" spc="0" normalizeH="0" baseline="0" noProof="0" dirty="0">
                          <a:ln>
                            <a:noFill/>
                          </a:ln>
                          <a:solidFill>
                            <a:prstClr val="black"/>
                          </a:solidFill>
                          <a:effectLst/>
                          <a:uLnTx/>
                          <a:uFillTx/>
                          <a:latin typeface="+mn-lt"/>
                          <a:ea typeface="+mn-ea"/>
                          <a:cs typeface="+mn-cs"/>
                        </a:rPr>
                        <a:t>CALT</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Master’s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Program discretion</a:t>
                      </a:r>
                    </a:p>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700/500/350 hrs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10/15/20 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24-month</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275359"/>
                  </a:ext>
                </a:extLst>
              </a:tr>
              <a:tr h="130763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Instructor of Therapy/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Qualified Instructor</a:t>
                      </a:r>
                    </a:p>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Master’s</a:t>
                      </a:r>
                    </a:p>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MSL therapist 1400 hrs beyond therapist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2100 hours; Observation participate in therapy training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3 years Certified MSLE Therapist 2-year internship, MSLE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235318"/>
                  </a:ext>
                </a:extLst>
              </a:tr>
            </a:tbl>
          </a:graphicData>
        </a:graphic>
      </p:graphicFrame>
      <p:sp>
        <p:nvSpPr>
          <p:cNvPr id="11" name="Rectangle 10">
            <a:extLst>
              <a:ext uri="{FF2B5EF4-FFF2-40B4-BE49-F238E27FC236}">
                <a16:creationId xmlns:a16="http://schemas.microsoft.com/office/drawing/2014/main" id="{AD5200CF-3834-47FD-A552-1B7D11D65509}"/>
              </a:ext>
            </a:extLst>
          </p:cNvPr>
          <p:cNvSpPr/>
          <p:nvPr/>
        </p:nvSpPr>
        <p:spPr>
          <a:xfrm>
            <a:off x="3743486" y="6238718"/>
            <a:ext cx="4541756" cy="400110"/>
          </a:xfrm>
          <a:prstGeom prst="rect">
            <a:avLst/>
          </a:prstGeom>
        </p:spPr>
        <p:txBody>
          <a:bodyPr wrap="none">
            <a:spAutoFit/>
          </a:bodyPr>
          <a:lstStyle/>
          <a:p>
            <a:r>
              <a:rPr 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All require 30 hours of CEUs over 3 years</a:t>
            </a:r>
            <a:endParaRPr lang="en-US" sz="2000" dirty="0"/>
          </a:p>
        </p:txBody>
      </p:sp>
      <p:sp>
        <p:nvSpPr>
          <p:cNvPr id="8" name="Rectangle 7">
            <a:extLst>
              <a:ext uri="{FF2B5EF4-FFF2-40B4-BE49-F238E27FC236}">
                <a16:creationId xmlns:a16="http://schemas.microsoft.com/office/drawing/2014/main" id="{779ABE6E-8819-4C0B-8E42-28523F124E44}"/>
              </a:ext>
            </a:extLst>
          </p:cNvPr>
          <p:cNvSpPr/>
          <p:nvPr/>
        </p:nvSpPr>
        <p:spPr>
          <a:xfrm>
            <a:off x="1244885" y="6438773"/>
            <a:ext cx="1980799" cy="338554"/>
          </a:xfrm>
          <a:prstGeom prst="rect">
            <a:avLst/>
          </a:prstGeom>
        </p:spPr>
        <p:txBody>
          <a:bodyPr wrap="non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err="1">
                <a:latin typeface="Calibri" panose="020F0502020204030204" pitchFamily="34" charset="0"/>
                <a:ea typeface="Calibri" panose="020F0502020204030204" pitchFamily="34" charset="0"/>
                <a:cs typeface="Times New Roman" panose="02020603050405020304" pitchFamily="18" charset="0"/>
              </a:rPr>
              <a:t>IMSLEC</a:t>
            </a:r>
            <a:r>
              <a:rPr lang="en-US" sz="1600" dirty="0">
                <a:latin typeface="Calibri" panose="020F0502020204030204" pitchFamily="34" charset="0"/>
                <a:ea typeface="Calibri" panose="020F0502020204030204" pitchFamily="34" charset="0"/>
                <a:cs typeface="Times New Roman" panose="02020603050405020304" pitchFamily="18" charset="0"/>
              </a:rPr>
              <a:t>, 2002-2021)</a:t>
            </a:r>
            <a:endParaRPr lang="en-US" sz="1600" dirty="0"/>
          </a:p>
        </p:txBody>
      </p:sp>
      <p:pic>
        <p:nvPicPr>
          <p:cNvPr id="3" name="Picture 2">
            <a:extLst>
              <a:ext uri="{FF2B5EF4-FFF2-40B4-BE49-F238E27FC236}">
                <a16:creationId xmlns:a16="http://schemas.microsoft.com/office/drawing/2014/main" id="{0DD50D1B-4BBF-4BDB-8BB9-A1422CF97F48}"/>
              </a:ext>
            </a:extLst>
          </p:cNvPr>
          <p:cNvPicPr>
            <a:picLocks noChangeAspect="1"/>
          </p:cNvPicPr>
          <p:nvPr/>
        </p:nvPicPr>
        <p:blipFill>
          <a:blip r:embed="rId5"/>
          <a:stretch>
            <a:fillRect/>
          </a:stretch>
        </p:blipFill>
        <p:spPr>
          <a:xfrm>
            <a:off x="10227633" y="5957263"/>
            <a:ext cx="1714819" cy="718173"/>
          </a:xfrm>
          <a:prstGeom prst="rect">
            <a:avLst/>
          </a:prstGeom>
        </p:spPr>
      </p:pic>
    </p:spTree>
    <p:extLst>
      <p:ext uri="{BB962C8B-B14F-4D97-AF65-F5344CB8AC3E}">
        <p14:creationId xmlns:p14="http://schemas.microsoft.com/office/powerpoint/2010/main" val="316268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508267" y="223498"/>
            <a:ext cx="9464304" cy="676275"/>
          </a:xfrm>
        </p:spPr>
        <p:txBody>
          <a:bodyPr>
            <a:noAutofit/>
          </a:bodyPr>
          <a:lstStyle/>
          <a:p>
            <a:r>
              <a:rPr lang="en-US" b="1" dirty="0">
                <a:ea typeface="Calibri" panose="020F0502020204030204" pitchFamily="34" charset="0"/>
                <a:cs typeface="Times New Roman" panose="02020603050405020304" pitchFamily="18" charset="0"/>
              </a:rPr>
              <a:t>Independent Certificate Programs</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6382" y="5710687"/>
            <a:ext cx="841583" cy="828225"/>
          </a:xfrm>
          <a:prstGeom prst="rect">
            <a:avLst/>
          </a:prstGeom>
        </p:spPr>
      </p:pic>
      <p:sp>
        <p:nvSpPr>
          <p:cNvPr id="3" name="Rectangle 2">
            <a:extLst>
              <a:ext uri="{FF2B5EF4-FFF2-40B4-BE49-F238E27FC236}">
                <a16:creationId xmlns:a16="http://schemas.microsoft.com/office/drawing/2014/main" id="{C3DE2F38-15A0-4E73-93D0-9BA597EAAB82}"/>
              </a:ext>
            </a:extLst>
          </p:cNvPr>
          <p:cNvSpPr/>
          <p:nvPr/>
        </p:nvSpPr>
        <p:spPr>
          <a:xfrm>
            <a:off x="508267" y="899773"/>
            <a:ext cx="11163150" cy="4785926"/>
          </a:xfrm>
          <a:prstGeom prst="rect">
            <a:avLst/>
          </a:prstGeom>
        </p:spPr>
        <p:txBody>
          <a:bodyPr wrap="square">
            <a:spAutoFit/>
          </a:bodyPr>
          <a:lstStyle/>
          <a:p>
            <a:pPr lvl="0"/>
            <a:r>
              <a:rPr lang="en-US" sz="3200" dirty="0">
                <a:solidFill>
                  <a:prstClr val="black"/>
                </a:solidFill>
                <a:ea typeface="Calibri" panose="020F0502020204030204" pitchFamily="34" charset="0"/>
                <a:cs typeface="Times New Roman" panose="02020603050405020304" pitchFamily="18" charset="0"/>
              </a:rPr>
              <a:t>Orton-Gillingham Accredited (</a:t>
            </a:r>
            <a:r>
              <a:rPr lang="en-US" sz="3200" dirty="0" err="1">
                <a:solidFill>
                  <a:prstClr val="black"/>
                </a:solidFill>
                <a:ea typeface="Calibri" panose="020F0502020204030204" pitchFamily="34" charset="0"/>
                <a:cs typeface="Times New Roman" panose="02020603050405020304" pitchFamily="18" charset="0"/>
              </a:rPr>
              <a:t>OGA</a:t>
            </a:r>
            <a:r>
              <a:rPr lang="en-US" sz="3200" dirty="0">
                <a:solidFill>
                  <a:prstClr val="black"/>
                </a:solidFill>
                <a:ea typeface="Calibri" panose="020F0502020204030204" pitchFamily="34" charset="0"/>
                <a:cs typeface="Times New Roman" panose="02020603050405020304" pitchFamily="18" charset="0"/>
              </a:rPr>
              <a:t>) Programs</a:t>
            </a:r>
          </a:p>
          <a:p>
            <a:pPr marL="690563" marR="0" lvl="1" indent="-233363"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2800" b="0" i="0" u="none" kern="1200" cap="none" spc="0" normalizeH="0" baseline="0" noProof="0" dirty="0">
                <a:ln>
                  <a:noFill/>
                </a:ln>
                <a:solidFill>
                  <a:prstClr val="black"/>
                </a:solidFill>
                <a:effectLst/>
                <a:uLnTx/>
                <a:uFillTx/>
                <a:latin typeface="Calibri" panose="020F0502020204030204"/>
                <a:ea typeface="+mn-ea"/>
                <a:cs typeface="+mn-cs"/>
              </a:rPr>
              <a:t>OG accredited training programs ensure the community the program offered </a:t>
            </a:r>
            <a:r>
              <a:rPr lang="en-US" sz="2800" dirty="0">
                <a:solidFill>
                  <a:prstClr val="black"/>
                </a:solidFill>
                <a:latin typeface="Calibri" panose="020F0502020204030204"/>
              </a:rPr>
              <a:t>provides a </a:t>
            </a:r>
            <a:r>
              <a:rPr kumimoji="0" lang="en-US" sz="2800" b="0" i="0" u="none" kern="1200" cap="none" spc="0" normalizeH="0" baseline="0" noProof="0" dirty="0">
                <a:ln>
                  <a:noFill/>
                </a:ln>
                <a:solidFill>
                  <a:prstClr val="black"/>
                </a:solidFill>
                <a:effectLst/>
                <a:uLnTx/>
                <a:uFillTx/>
                <a:latin typeface="Calibri" panose="020F0502020204030204"/>
                <a:ea typeface="+mn-ea"/>
                <a:cs typeface="+mn-cs"/>
              </a:rPr>
              <a:t>high level of performance, integrity, and quality</a:t>
            </a:r>
          </a:p>
          <a:p>
            <a:pPr marL="690563" marR="0" lvl="1" indent="-233363"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2800" dirty="0">
                <a:solidFill>
                  <a:prstClr val="black"/>
                </a:solidFill>
                <a:latin typeface="Calibri" panose="020F0502020204030204"/>
              </a:rPr>
              <a:t>Programs must meet objective and professional assessments through the accrediting committee</a:t>
            </a:r>
          </a:p>
          <a:p>
            <a:pPr marL="690563" marR="0" lvl="1" indent="-233363"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2800" dirty="0">
                <a:solidFill>
                  <a:prstClr val="black"/>
                </a:solidFill>
                <a:latin typeface="Calibri" panose="020F0502020204030204"/>
              </a:rPr>
              <a:t>Instructional leadership of an instructional program needs to be a vested member of the OG Academy</a:t>
            </a:r>
          </a:p>
          <a:p>
            <a:pPr marL="690563" lvl="1" indent="-233363">
              <a:spcBef>
                <a:spcPts val="600"/>
              </a:spcBef>
              <a:buFont typeface="Arial" panose="020B0604020202020204" pitchFamily="34" charset="0"/>
              <a:buChar char="•"/>
              <a:defRPr/>
            </a:pPr>
            <a:r>
              <a:rPr lang="en-US" sz="2800" dirty="0">
                <a:solidFill>
                  <a:prstClr val="black"/>
                </a:solidFill>
              </a:rPr>
              <a:t>Instructional leadership of a training program needs to be a vested member of the OG Academy</a:t>
            </a:r>
          </a:p>
          <a:p>
            <a:pPr marL="914400" marR="0" lvl="1" indent="-4572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2400" dirty="0">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984A17B7-5DA3-44BC-B52E-AF62DFAF4CD6}"/>
              </a:ext>
            </a:extLst>
          </p:cNvPr>
          <p:cNvSpPr>
            <a:spLocks noGrp="1"/>
          </p:cNvSpPr>
          <p:nvPr>
            <p:ph type="sldNum" sz="quarter" idx="12"/>
          </p:nvPr>
        </p:nvSpPr>
        <p:spPr>
          <a:xfrm>
            <a:off x="5780396" y="6356350"/>
            <a:ext cx="35512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26A772-397F-4DFF-B8B5-B19AF3551A1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4D4B5CAF-EE95-47F1-BE9B-8CA01DECDF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17637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BB94FD4-D84A-4C37-8997-995885E4D9CE}"/>
              </a:ext>
            </a:extLst>
          </p:cNvPr>
          <p:cNvSpPr/>
          <p:nvPr/>
        </p:nvSpPr>
        <p:spPr>
          <a:xfrm>
            <a:off x="1230582" y="5190362"/>
            <a:ext cx="1011815" cy="307777"/>
          </a:xfrm>
          <a:prstGeom prst="rect">
            <a:avLst/>
          </a:prstGeom>
        </p:spPr>
        <p:txBody>
          <a:bodyPr wrap="non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OGA , 2018</a:t>
            </a:r>
            <a:endParaRPr lang="en-US" sz="1400" dirty="0"/>
          </a:p>
        </p:txBody>
      </p:sp>
      <p:pic>
        <p:nvPicPr>
          <p:cNvPr id="7" name="Picture 6">
            <a:extLst>
              <a:ext uri="{FF2B5EF4-FFF2-40B4-BE49-F238E27FC236}">
                <a16:creationId xmlns:a16="http://schemas.microsoft.com/office/drawing/2014/main" id="{439B8CA3-7E49-4815-8BDF-158EB3F6B252}"/>
              </a:ext>
            </a:extLst>
          </p:cNvPr>
          <p:cNvPicPr>
            <a:picLocks noChangeAspect="1"/>
          </p:cNvPicPr>
          <p:nvPr/>
        </p:nvPicPr>
        <p:blipFill>
          <a:blip r:embed="rId4"/>
          <a:stretch>
            <a:fillRect/>
          </a:stretch>
        </p:blipFill>
        <p:spPr>
          <a:xfrm>
            <a:off x="10049774" y="5879802"/>
            <a:ext cx="1817603" cy="761219"/>
          </a:xfrm>
          <a:prstGeom prst="rect">
            <a:avLst/>
          </a:prstGeom>
        </p:spPr>
      </p:pic>
    </p:spTree>
    <p:extLst>
      <p:ext uri="{BB962C8B-B14F-4D97-AF65-F5344CB8AC3E}">
        <p14:creationId xmlns:p14="http://schemas.microsoft.com/office/powerpoint/2010/main" val="797050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169347" y="229562"/>
            <a:ext cx="11390049" cy="676275"/>
          </a:xfrm>
        </p:spPr>
        <p:txBody>
          <a:bodyPr>
            <a:noAutofit/>
          </a:bodyPr>
          <a:lstStyle/>
          <a:p>
            <a:pPr lvl="0">
              <a:lnSpc>
                <a:spcPct val="100000"/>
              </a:lnSpc>
              <a:spcBef>
                <a:spcPts val="0"/>
              </a:spcBef>
            </a:pPr>
            <a:r>
              <a:rPr lang="en-US" b="1" dirty="0">
                <a:solidFill>
                  <a:prstClr val="black"/>
                </a:solidFill>
                <a:ea typeface="Calibri" panose="020F0502020204030204" pitchFamily="34" charset="0"/>
                <a:cs typeface="Times New Roman" panose="02020603050405020304" pitchFamily="18" charset="0"/>
              </a:rPr>
              <a:t>Orton-Gillingham Practitioner and Educator Levels</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9347" y="5917670"/>
            <a:ext cx="816768" cy="803804"/>
          </a:xfrm>
          <a:prstGeom prst="rect">
            <a:avLst/>
          </a:prstGeom>
        </p:spPr>
      </p:pic>
      <p:sp>
        <p:nvSpPr>
          <p:cNvPr id="6" name="Slide Number Placeholder 5">
            <a:extLst>
              <a:ext uri="{FF2B5EF4-FFF2-40B4-BE49-F238E27FC236}">
                <a16:creationId xmlns:a16="http://schemas.microsoft.com/office/drawing/2014/main" id="{984A17B7-5DA3-44BC-B52E-AF62DFAF4CD6}"/>
              </a:ext>
            </a:extLst>
          </p:cNvPr>
          <p:cNvSpPr>
            <a:spLocks noGrp="1"/>
          </p:cNvSpPr>
          <p:nvPr>
            <p:ph type="sldNum" sz="quarter" idx="12"/>
          </p:nvPr>
        </p:nvSpPr>
        <p:spPr>
          <a:xfrm>
            <a:off x="5788577" y="6356349"/>
            <a:ext cx="363747" cy="365125"/>
          </a:xfrm>
        </p:spPr>
        <p:txBody>
          <a:bodyPr/>
          <a:lstStyle/>
          <a:p>
            <a:fld id="{DC26A772-397F-4DFF-B8B5-B19AF3551A16}" type="slidenum">
              <a:rPr lang="en-US" smtClean="0"/>
              <a:t>22</a:t>
            </a:fld>
            <a:endParaRPr lang="en-US" dirty="0"/>
          </a:p>
        </p:txBody>
      </p:sp>
      <p:pic>
        <p:nvPicPr>
          <p:cNvPr id="2050" name="Picture 2">
            <a:extLst>
              <a:ext uri="{FF2B5EF4-FFF2-40B4-BE49-F238E27FC236}">
                <a16:creationId xmlns:a16="http://schemas.microsoft.com/office/drawing/2014/main" id="{4D4B5CAF-EE95-47F1-BE9B-8CA01DECDF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438" y="1763713"/>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BCCF3533-F518-4EA2-964C-6F2EDC76DBFE}"/>
              </a:ext>
            </a:extLst>
          </p:cNvPr>
          <p:cNvGraphicFramePr>
            <a:graphicFrameLocks noGrp="1"/>
          </p:cNvGraphicFramePr>
          <p:nvPr>
            <p:extLst>
              <p:ext uri="{D42A27DB-BD31-4B8C-83A1-F6EECF244321}">
                <p14:modId xmlns:p14="http://schemas.microsoft.com/office/powerpoint/2010/main" val="1205643915"/>
              </p:ext>
            </p:extLst>
          </p:nvPr>
        </p:nvGraphicFramePr>
        <p:xfrm>
          <a:off x="496031" y="1191796"/>
          <a:ext cx="10948841" cy="4135115"/>
        </p:xfrm>
        <a:graphic>
          <a:graphicData uri="http://schemas.openxmlformats.org/drawingml/2006/table">
            <a:tbl>
              <a:tblPr firstRow="1" bandRow="1">
                <a:tableStyleId>{5C22544A-7EE6-4342-B048-85BDC9FD1C3A}</a:tableStyleId>
              </a:tblPr>
              <a:tblGrid>
                <a:gridCol w="1760136">
                  <a:extLst>
                    <a:ext uri="{9D8B030D-6E8A-4147-A177-3AD203B41FA5}">
                      <a16:colId xmlns:a16="http://schemas.microsoft.com/office/drawing/2014/main" val="1909971133"/>
                    </a:ext>
                  </a:extLst>
                </a:gridCol>
                <a:gridCol w="1280135">
                  <a:extLst>
                    <a:ext uri="{9D8B030D-6E8A-4147-A177-3AD203B41FA5}">
                      <a16:colId xmlns:a16="http://schemas.microsoft.com/office/drawing/2014/main" val="2080076823"/>
                    </a:ext>
                  </a:extLst>
                </a:gridCol>
                <a:gridCol w="1732695">
                  <a:extLst>
                    <a:ext uri="{9D8B030D-6E8A-4147-A177-3AD203B41FA5}">
                      <a16:colId xmlns:a16="http://schemas.microsoft.com/office/drawing/2014/main" val="2307902609"/>
                    </a:ext>
                  </a:extLst>
                </a:gridCol>
                <a:gridCol w="2063262">
                  <a:extLst>
                    <a:ext uri="{9D8B030D-6E8A-4147-A177-3AD203B41FA5}">
                      <a16:colId xmlns:a16="http://schemas.microsoft.com/office/drawing/2014/main" val="260413632"/>
                    </a:ext>
                  </a:extLst>
                </a:gridCol>
                <a:gridCol w="2192215">
                  <a:extLst>
                    <a:ext uri="{9D8B030D-6E8A-4147-A177-3AD203B41FA5}">
                      <a16:colId xmlns:a16="http://schemas.microsoft.com/office/drawing/2014/main" val="3949181572"/>
                    </a:ext>
                  </a:extLst>
                </a:gridCol>
                <a:gridCol w="1920398">
                  <a:extLst>
                    <a:ext uri="{9D8B030D-6E8A-4147-A177-3AD203B41FA5}">
                      <a16:colId xmlns:a16="http://schemas.microsoft.com/office/drawing/2014/main" val="2441969885"/>
                    </a:ext>
                  </a:extLst>
                </a:gridCol>
              </a:tblGrid>
              <a:tr h="699431">
                <a:tc>
                  <a:txBody>
                    <a:bodyPr/>
                    <a:lstStyle/>
                    <a:p>
                      <a:r>
                        <a:rPr lang="en-US" sz="2000" dirty="0">
                          <a:solidFill>
                            <a:schemeClr val="tx1"/>
                          </a:solidFill>
                        </a:rPr>
                        <a:t>Levels</a:t>
                      </a:r>
                    </a:p>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Degree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Prior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Course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Practicum; 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Length of program: 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44140"/>
                  </a:ext>
                </a:extLst>
              </a:tr>
              <a:tr h="699431">
                <a:tc>
                  <a:txBody>
                    <a:bodyPr/>
                    <a:lstStyle/>
                    <a:p>
                      <a:r>
                        <a:rPr lang="en-US" sz="2000" b="0" dirty="0">
                          <a:solidFill>
                            <a:schemeClr val="tx1"/>
                          </a:solidFill>
                        </a:rPr>
                        <a:t>OG Classroom Educator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0" lang="en-US" sz="2000" b="0" i="0" u="none" strike="noStrike" kern="1200" cap="none" spc="0" normalizeH="0" baseline="0" noProof="0" dirty="0">
                          <a:ln>
                            <a:noFill/>
                          </a:ln>
                          <a:solidFill>
                            <a:schemeClr val="tx1"/>
                          </a:solidFill>
                          <a:effectLst/>
                          <a:uLnTx/>
                          <a:uFillTx/>
                          <a:latin typeface="+mn-lt"/>
                          <a:ea typeface="+mn-ea"/>
                          <a:cs typeface="+mn-cs"/>
                        </a:rPr>
                        <a:t>Bachelor’s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30 hours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a:solidFill>
                            <a:schemeClr val="tx1"/>
                          </a:solidFill>
                        </a:rPr>
                        <a:t>50 hours </a:t>
                      </a:r>
                    </a:p>
                    <a:p>
                      <a:pPr marL="0" marR="0" lvl="0" indent="0" algn="l" defTabSz="914400" rtl="0" eaLnBrk="1" fontAlgn="t" latinLnBrk="0" hangingPunct="1">
                        <a:lnSpc>
                          <a:spcPct val="100000"/>
                        </a:lnSpc>
                        <a:spcBef>
                          <a:spcPts val="0"/>
                        </a:spcBef>
                        <a:spcAft>
                          <a:spcPts val="0"/>
                        </a:spcAft>
                        <a:buClrTx/>
                        <a:buSzTx/>
                        <a:buFontTx/>
                        <a:buNone/>
                        <a:tabLst/>
                        <a:defRPr/>
                      </a:pPr>
                      <a:r>
                        <a:rPr lang="en-US" sz="2000" dirty="0">
                          <a:solidFill>
                            <a:schemeClr val="tx1"/>
                          </a:solidFill>
                        </a:rPr>
                        <a:t>5 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8 consecutive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369784"/>
                  </a:ext>
                </a:extLst>
              </a:tr>
              <a:tr h="521276">
                <a:tc>
                  <a:txBody>
                    <a:bodyPr/>
                    <a:lstStyle/>
                    <a:p>
                      <a:pPr algn="l"/>
                      <a:r>
                        <a:rPr lang="en-US" sz="2000" b="0" i="0" dirty="0">
                          <a:solidFill>
                            <a:schemeClr val="tx1"/>
                          </a:solidFill>
                          <a:effectLst/>
                          <a:latin typeface="Assistant"/>
                        </a:rPr>
                        <a:t>Associate Level (Opt. A or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0" lang="en-US" sz="2000" b="0" i="0" u="none" strike="noStrike" kern="1200" cap="none" spc="0" normalizeH="0" baseline="0" noProof="0" dirty="0">
                          <a:ln>
                            <a:noFill/>
                          </a:ln>
                          <a:solidFill>
                            <a:schemeClr val="tx1"/>
                          </a:solidFill>
                          <a:effectLst/>
                          <a:uLnTx/>
                          <a:uFillTx/>
                          <a:latin typeface="+mn-lt"/>
                          <a:ea typeface="+mn-ea"/>
                          <a:cs typeface="+mn-cs"/>
                        </a:rPr>
                        <a:t>Bachelor’s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N/A</a:t>
                      </a:r>
                    </a:p>
                    <a:p>
                      <a:pPr algn="l"/>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err="1">
                          <a:solidFill>
                            <a:schemeClr val="tx1"/>
                          </a:solidFill>
                        </a:rPr>
                        <a:t>Opt</a:t>
                      </a:r>
                      <a:r>
                        <a:rPr lang="en-US" sz="2000" dirty="0">
                          <a:solidFill>
                            <a:schemeClr val="tx1"/>
                          </a:solidFill>
                        </a:rPr>
                        <a:t> A: 60 hours; </a:t>
                      </a:r>
                    </a:p>
                    <a:p>
                      <a:pPr algn="l"/>
                      <a:r>
                        <a:rPr lang="en-US" sz="2000" dirty="0" err="1">
                          <a:solidFill>
                            <a:schemeClr val="tx1"/>
                          </a:solidFill>
                        </a:rPr>
                        <a:t>Opt</a:t>
                      </a:r>
                      <a:r>
                        <a:rPr lang="en-US" sz="2000" dirty="0">
                          <a:solidFill>
                            <a:schemeClr val="tx1"/>
                          </a:solidFill>
                        </a:rPr>
                        <a:t> B: 70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0" i="0" dirty="0">
                          <a:solidFill>
                            <a:schemeClr val="tx1"/>
                          </a:solidFill>
                          <a:effectLst/>
                          <a:latin typeface="Assistant"/>
                        </a:rPr>
                        <a:t>100 hours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ssistant"/>
                          <a:ea typeface="+mn-ea"/>
                          <a:cs typeface="+mn-cs"/>
                        </a:rPr>
                        <a:t>10 observations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0" i="0" dirty="0">
                          <a:solidFill>
                            <a:schemeClr val="tx1"/>
                          </a:solidFill>
                          <a:effectLst/>
                          <a:latin typeface="Assistant"/>
                        </a:rPr>
                        <a:t>8 consecutive months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145190"/>
                  </a:ext>
                </a:extLst>
              </a:tr>
              <a:tr h="1003532">
                <a:tc>
                  <a:txBody>
                    <a:bodyPr/>
                    <a:lstStyle/>
                    <a:p>
                      <a:pPr algn="l"/>
                      <a:r>
                        <a:rPr lang="en-US" sz="2000" b="0" i="0" dirty="0">
                          <a:solidFill>
                            <a:srgbClr val="474747"/>
                          </a:solidFill>
                          <a:effectLst/>
                          <a:latin typeface="Assistant"/>
                        </a:rPr>
                        <a:t>Certified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0" lang="en-US" sz="2000" b="0" i="0" u="none" strike="noStrike" kern="1200" cap="none" spc="0" normalizeH="0" baseline="0" noProof="0" dirty="0">
                          <a:ln>
                            <a:noFill/>
                          </a:ln>
                          <a:solidFill>
                            <a:prstClr val="black"/>
                          </a:solidFill>
                          <a:effectLst/>
                          <a:uLnTx/>
                          <a:uFillTx/>
                          <a:latin typeface="+mn-lt"/>
                          <a:ea typeface="+mn-ea"/>
                          <a:cs typeface="+mn-cs"/>
                        </a:rPr>
                        <a:t>Bachelor’s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0" i="0" dirty="0">
                          <a:solidFill>
                            <a:schemeClr val="tx1"/>
                          </a:solidFill>
                          <a:effectLst/>
                          <a:latin typeface="Assistant"/>
                        </a:rPr>
                        <a:t>Assoc. level; some require letter of rec.</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160 hours (60 hr. from Assoc.)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300 hrs (100 hr. from Assoc.)</a:t>
                      </a:r>
                      <a:r>
                        <a:rPr kumimoji="0" lang="en-US" sz="2000" b="0" i="0" u="none" strike="noStrike" kern="1200" cap="none" spc="0" normalizeH="0" baseline="0" noProof="0" dirty="0">
                          <a:ln>
                            <a:noFill/>
                          </a:ln>
                          <a:solidFill>
                            <a:prstClr val="black"/>
                          </a:solidFill>
                          <a:effectLst/>
                          <a:uLnTx/>
                          <a:uFillTx/>
                          <a:latin typeface="Assistant"/>
                          <a:ea typeface="+mn-ea"/>
                          <a:cs typeface="+mn-cs"/>
                        </a:rPr>
                        <a:t> 10 observations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effectLst/>
                          <a:latin typeface="Assistant"/>
                        </a:rPr>
                        <a:t>2 academic years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275359"/>
                  </a:ext>
                </a:extLst>
              </a:tr>
              <a:tr h="1026155">
                <a:tc>
                  <a:txBody>
                    <a:bodyPr/>
                    <a:lstStyle/>
                    <a:p>
                      <a:pPr algn="l"/>
                      <a:r>
                        <a:rPr lang="en-US" sz="2000" dirty="0">
                          <a:solidFill>
                            <a:schemeClr val="tx1"/>
                          </a:solidFill>
                        </a:rPr>
                        <a:t>Fellow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Master’s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solidFill>
                            <a:schemeClr val="tx1"/>
                          </a:solidFill>
                          <a:effectLst/>
                          <a:latin typeface="Assistant"/>
                        </a:rPr>
                        <a:t>Certified level</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250 hours </a:t>
                      </a:r>
                      <a:r>
                        <a:rPr kumimoji="0" lang="en-US" sz="2000" b="0" i="0" u="none" strike="noStrike" kern="1200" cap="none" spc="0" normalizeH="0" baseline="0" noProof="0" dirty="0">
                          <a:ln>
                            <a:noFill/>
                          </a:ln>
                          <a:solidFill>
                            <a:srgbClr val="000000"/>
                          </a:solidFill>
                          <a:effectLst/>
                          <a:uLnTx/>
                          <a:uFillTx/>
                          <a:latin typeface="+mn-lt"/>
                          <a:ea typeface="+mn-ea"/>
                          <a:cs typeface="+mn-cs"/>
                        </a:rPr>
                        <a:t>(90 hr. from Certification) </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b="0" i="0" dirty="0">
                          <a:solidFill>
                            <a:schemeClr val="tx1"/>
                          </a:solidFill>
                          <a:effectLst/>
                          <a:latin typeface="Assistant"/>
                        </a:rPr>
                        <a:t>600 hours (</a:t>
                      </a:r>
                      <a:r>
                        <a:rPr kumimoji="0" lang="en-US" sz="2000" b="0" i="0" u="none" strike="noStrike" kern="1200" cap="none" spc="0" normalizeH="0" baseline="0" noProof="0" dirty="0">
                          <a:ln>
                            <a:noFill/>
                          </a:ln>
                          <a:solidFill>
                            <a:srgbClr val="000000"/>
                          </a:solidFill>
                          <a:effectLst/>
                          <a:uLnTx/>
                          <a:uFillTx/>
                          <a:latin typeface="+mn-lt"/>
                          <a:ea typeface="+mn-ea"/>
                          <a:cs typeface="+mn-cs"/>
                        </a:rPr>
                        <a:t>300 hr. from Cert.)</a:t>
                      </a:r>
                      <a:r>
                        <a:rPr kumimoji="0" lang="en-US" sz="2000" b="0" i="0" u="none" strike="noStrike" kern="1200" cap="none" spc="0" normalizeH="0" baseline="0" noProof="0" dirty="0">
                          <a:ln>
                            <a:noFill/>
                          </a:ln>
                          <a:solidFill>
                            <a:prstClr val="black"/>
                          </a:solidFill>
                          <a:effectLst/>
                          <a:uLnTx/>
                          <a:uFillTx/>
                          <a:latin typeface="Assistant"/>
                          <a:ea typeface="+mn-ea"/>
                          <a:cs typeface="+mn-cs"/>
                        </a:rPr>
                        <a:t> 10 observations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solidFill>
                            <a:schemeClr val="tx1"/>
                          </a:solidFill>
                        </a:rPr>
                        <a:t>3 academic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9235318"/>
                  </a:ext>
                </a:extLst>
              </a:tr>
            </a:tbl>
          </a:graphicData>
        </a:graphic>
      </p:graphicFrame>
      <p:sp>
        <p:nvSpPr>
          <p:cNvPr id="3" name="Rectangle 2">
            <a:extLst>
              <a:ext uri="{FF2B5EF4-FFF2-40B4-BE49-F238E27FC236}">
                <a16:creationId xmlns:a16="http://schemas.microsoft.com/office/drawing/2014/main" id="{E9B18381-1D4D-4EBD-AB7B-6C5BFD50A504}"/>
              </a:ext>
            </a:extLst>
          </p:cNvPr>
          <p:cNvSpPr/>
          <p:nvPr/>
        </p:nvSpPr>
        <p:spPr>
          <a:xfrm>
            <a:off x="496031" y="5548947"/>
            <a:ext cx="1349828" cy="307777"/>
          </a:xfrm>
          <a:prstGeom prst="rect">
            <a:avLst/>
          </a:prstGeom>
        </p:spPr>
        <p:txBody>
          <a:bodyPr wrap="square">
            <a:spAutoFit/>
          </a:bodyPr>
          <a:lstStyle/>
          <a:p>
            <a:pPr lvl="0"/>
            <a:r>
              <a:rPr lang="en-US"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OGA, 2018</a:t>
            </a:r>
            <a:endParaRPr lang="en-US" sz="1400" dirty="0">
              <a:solidFill>
                <a:prstClr val="black"/>
              </a:solidFill>
            </a:endParaRPr>
          </a:p>
        </p:txBody>
      </p:sp>
      <p:pic>
        <p:nvPicPr>
          <p:cNvPr id="5" name="Picture 4">
            <a:extLst>
              <a:ext uri="{FF2B5EF4-FFF2-40B4-BE49-F238E27FC236}">
                <a16:creationId xmlns:a16="http://schemas.microsoft.com/office/drawing/2014/main" id="{C49410E7-A430-49E8-8CBB-DD41F5D601B6}"/>
              </a:ext>
            </a:extLst>
          </p:cNvPr>
          <p:cNvPicPr>
            <a:picLocks noChangeAspect="1"/>
          </p:cNvPicPr>
          <p:nvPr/>
        </p:nvPicPr>
        <p:blipFill>
          <a:blip r:embed="rId5"/>
          <a:stretch>
            <a:fillRect/>
          </a:stretch>
        </p:blipFill>
        <p:spPr>
          <a:xfrm>
            <a:off x="10248181" y="5852766"/>
            <a:ext cx="1732386" cy="725530"/>
          </a:xfrm>
          <a:prstGeom prst="rect">
            <a:avLst/>
          </a:prstGeom>
        </p:spPr>
      </p:pic>
    </p:spTree>
    <p:extLst>
      <p:ext uri="{BB962C8B-B14F-4D97-AF65-F5344CB8AC3E}">
        <p14:creationId xmlns:p14="http://schemas.microsoft.com/office/powerpoint/2010/main" val="793510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376382" y="136525"/>
            <a:ext cx="10284691" cy="630997"/>
          </a:xfrm>
        </p:spPr>
        <p:txBody>
          <a:bodyPr>
            <a:noAutofit/>
          </a:bodyPr>
          <a:lstStyle/>
          <a:p>
            <a:r>
              <a:rPr lang="en-US" b="1" dirty="0">
                <a:ea typeface="Calibri" panose="020F0502020204030204" pitchFamily="34" charset="0"/>
                <a:cs typeface="Times New Roman" panose="02020603050405020304" pitchFamily="18" charset="0"/>
              </a:rPr>
              <a:t>Programs that Follow OG Tenets</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3863" y="5841107"/>
            <a:ext cx="828175" cy="815030"/>
          </a:xfrm>
          <a:prstGeom prst="rect">
            <a:avLst/>
          </a:prstGeom>
        </p:spPr>
      </p:pic>
      <p:sp>
        <p:nvSpPr>
          <p:cNvPr id="6" name="Slide Number Placeholder 5">
            <a:extLst>
              <a:ext uri="{FF2B5EF4-FFF2-40B4-BE49-F238E27FC236}">
                <a16:creationId xmlns:a16="http://schemas.microsoft.com/office/drawing/2014/main" id="{2CA3E600-A340-4A68-B015-FF63602F873A}"/>
              </a:ext>
            </a:extLst>
          </p:cNvPr>
          <p:cNvSpPr>
            <a:spLocks noGrp="1"/>
          </p:cNvSpPr>
          <p:nvPr>
            <p:ph type="sldNum" sz="quarter" idx="12"/>
          </p:nvPr>
        </p:nvSpPr>
        <p:spPr>
          <a:xfrm>
            <a:off x="5892556" y="6396497"/>
            <a:ext cx="415506" cy="365125"/>
          </a:xfrm>
        </p:spPr>
        <p:txBody>
          <a:bodyPr/>
          <a:lstStyle/>
          <a:p>
            <a:fld id="{DC26A772-397F-4DFF-B8B5-B19AF3551A16}" type="slidenum">
              <a:rPr lang="en-US" smtClean="0"/>
              <a:t>23</a:t>
            </a:fld>
            <a:endParaRPr lang="en-US" dirty="0"/>
          </a:p>
        </p:txBody>
      </p:sp>
      <p:sp>
        <p:nvSpPr>
          <p:cNvPr id="7" name="Rectangle 6">
            <a:extLst>
              <a:ext uri="{FF2B5EF4-FFF2-40B4-BE49-F238E27FC236}">
                <a16:creationId xmlns:a16="http://schemas.microsoft.com/office/drawing/2014/main" id="{E9830AFE-1F81-40D4-BB28-7A53D74AA6F4}"/>
              </a:ext>
            </a:extLst>
          </p:cNvPr>
          <p:cNvSpPr/>
          <p:nvPr/>
        </p:nvSpPr>
        <p:spPr>
          <a:xfrm>
            <a:off x="607291" y="720937"/>
            <a:ext cx="10977418" cy="5632311"/>
          </a:xfrm>
          <a:prstGeom prst="rect">
            <a:avLst/>
          </a:prstGeom>
        </p:spPr>
        <p:txBody>
          <a:bodyPr wrap="square">
            <a:spAutoFit/>
          </a:bodyPr>
          <a:lstStyle/>
          <a:p>
            <a:r>
              <a:rPr lang="en-US" sz="3200" dirty="0"/>
              <a:t>Barton Reading Program: Created by Susan Barton</a:t>
            </a:r>
          </a:p>
          <a:p>
            <a:pPr marL="690563" lvl="1" indent="-233363">
              <a:buFont typeface="Arial" panose="020B0604020202020204" pitchFamily="34" charset="0"/>
              <a:buChar char="•"/>
            </a:pPr>
            <a:r>
              <a:rPr lang="en-US" sz="2800" dirty="0">
                <a:solidFill>
                  <a:prstClr val="black"/>
                </a:solidFill>
              </a:rPr>
              <a:t>Popular out West</a:t>
            </a:r>
            <a:endParaRPr lang="en-US" sz="2800" dirty="0"/>
          </a:p>
          <a:p>
            <a:pPr marL="690563" lvl="1" indent="-233363">
              <a:buFont typeface="Arial" panose="020B0604020202020204" pitchFamily="34" charset="0"/>
              <a:buChar char="•"/>
            </a:pPr>
            <a:r>
              <a:rPr lang="en-US" sz="2800" dirty="0"/>
              <a:t>Created to help students with dyslexia</a:t>
            </a:r>
          </a:p>
          <a:p>
            <a:pPr marL="690563" lvl="1" indent="-233363">
              <a:buFont typeface="Arial" panose="020B0604020202020204" pitchFamily="34" charset="0"/>
              <a:buChar char="•"/>
            </a:pPr>
            <a:r>
              <a:rPr lang="en-US" sz="2800" dirty="0"/>
              <a:t>Designed for non-professionals to teach students</a:t>
            </a:r>
          </a:p>
          <a:p>
            <a:pPr marL="690563" lvl="1" indent="-233363">
              <a:buFont typeface="Arial" panose="020B0604020202020204" pitchFamily="34" charset="0"/>
              <a:buChar char="•"/>
            </a:pPr>
            <a:r>
              <a:rPr lang="en-US" sz="2800" dirty="0"/>
              <a:t>Unlimited phone and online support</a:t>
            </a:r>
          </a:p>
          <a:p>
            <a:pPr marL="690563" lvl="1" indent="-233363">
              <a:buFont typeface="Arial" panose="020B0604020202020204" pitchFamily="34" charset="0"/>
              <a:buChar char="•"/>
            </a:pPr>
            <a:r>
              <a:rPr lang="en-US" sz="2800" dirty="0"/>
              <a:t>Students need to have phonemic awareness</a:t>
            </a:r>
          </a:p>
          <a:p>
            <a:pPr marL="690563" lvl="1" indent="-233363">
              <a:buFont typeface="Arial" panose="020B0604020202020204" pitchFamily="34" charset="0"/>
              <a:buChar char="•"/>
            </a:pPr>
            <a:r>
              <a:rPr lang="en-US" sz="2800" dirty="0"/>
              <a:t>10 levels</a:t>
            </a:r>
          </a:p>
          <a:p>
            <a:pPr marL="690563" lvl="1" indent="-233363">
              <a:buFont typeface="Arial" panose="020B0604020202020204" pitchFamily="34" charset="0"/>
              <a:buChar char="•"/>
            </a:pPr>
            <a:r>
              <a:rPr lang="en-US" sz="2800" dirty="0"/>
              <a:t>Certification via Zoom with </a:t>
            </a:r>
          </a:p>
          <a:p>
            <a:pPr marL="1147763" lvl="2" indent="-233363">
              <a:buFont typeface="Arial" panose="020B0604020202020204" pitchFamily="34" charset="0"/>
              <a:buChar char="•"/>
            </a:pPr>
            <a:r>
              <a:rPr lang="en-US" sz="2800" dirty="0"/>
              <a:t>Candidate tutors Ms. Susan Barton acting as a student</a:t>
            </a:r>
          </a:p>
          <a:p>
            <a:pPr marL="1147763" lvl="2" indent="-233363">
              <a:buFont typeface="Arial" panose="020B0604020202020204" pitchFamily="34" charset="0"/>
              <a:buChar char="•"/>
            </a:pPr>
            <a:r>
              <a:rPr lang="en-US" sz="2600" dirty="0"/>
              <a:t>Ms. Barton checks to make sure there is fidelity to procedures</a:t>
            </a:r>
          </a:p>
          <a:p>
            <a:pPr marL="1147763" lvl="2" indent="-233363">
              <a:buFont typeface="Arial" panose="020B0604020202020204" pitchFamily="34" charset="0"/>
              <a:buChar char="•"/>
            </a:pPr>
            <a:r>
              <a:rPr lang="en-US" sz="2600" dirty="0"/>
              <a:t>Certification Beginning levels 1-3 </a:t>
            </a:r>
          </a:p>
          <a:p>
            <a:pPr marL="1147763" lvl="2" indent="-233363">
              <a:buFont typeface="Arial" panose="020B0604020202020204" pitchFamily="34" charset="0"/>
              <a:buChar char="•"/>
            </a:pPr>
            <a:r>
              <a:rPr lang="en-US" sz="2600" dirty="0">
                <a:solidFill>
                  <a:prstClr val="black"/>
                </a:solidFill>
              </a:rPr>
              <a:t>Certification Advanced levels 4-6</a:t>
            </a:r>
          </a:p>
          <a:p>
            <a:pPr marL="1147763" lvl="2" indent="-233363">
              <a:buFont typeface="Arial" panose="020B0604020202020204" pitchFamily="34" charset="0"/>
              <a:buChar char="•"/>
            </a:pPr>
            <a:r>
              <a:rPr lang="en-US" sz="2600" dirty="0">
                <a:solidFill>
                  <a:prstClr val="black"/>
                </a:solidFill>
              </a:rPr>
              <a:t>Certification Masters levels 7-10</a:t>
            </a:r>
          </a:p>
        </p:txBody>
      </p:sp>
      <p:sp>
        <p:nvSpPr>
          <p:cNvPr id="8" name="Rectangle 7">
            <a:extLst>
              <a:ext uri="{FF2B5EF4-FFF2-40B4-BE49-F238E27FC236}">
                <a16:creationId xmlns:a16="http://schemas.microsoft.com/office/drawing/2014/main" id="{B3C16FD6-DCB3-446E-95F2-12A01C594D49}"/>
              </a:ext>
            </a:extLst>
          </p:cNvPr>
          <p:cNvSpPr/>
          <p:nvPr/>
        </p:nvSpPr>
        <p:spPr>
          <a:xfrm>
            <a:off x="1719147" y="6248622"/>
            <a:ext cx="2485901" cy="338554"/>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Understood, 2014-2021a</a:t>
            </a:r>
            <a:endParaRPr lang="en-US" sz="1600" dirty="0"/>
          </a:p>
        </p:txBody>
      </p:sp>
      <p:pic>
        <p:nvPicPr>
          <p:cNvPr id="3" name="Picture 2">
            <a:extLst>
              <a:ext uri="{FF2B5EF4-FFF2-40B4-BE49-F238E27FC236}">
                <a16:creationId xmlns:a16="http://schemas.microsoft.com/office/drawing/2014/main" id="{5DA24D00-337F-4783-A7D9-0B255F7BA10F}"/>
              </a:ext>
            </a:extLst>
          </p:cNvPr>
          <p:cNvPicPr>
            <a:picLocks noChangeAspect="1"/>
          </p:cNvPicPr>
          <p:nvPr/>
        </p:nvPicPr>
        <p:blipFill>
          <a:blip r:embed="rId3"/>
          <a:stretch>
            <a:fillRect/>
          </a:stretch>
        </p:blipFill>
        <p:spPr>
          <a:xfrm>
            <a:off x="10248181" y="6013668"/>
            <a:ext cx="1689866" cy="707722"/>
          </a:xfrm>
          <a:prstGeom prst="rect">
            <a:avLst/>
          </a:prstGeom>
        </p:spPr>
      </p:pic>
    </p:spTree>
    <p:extLst>
      <p:ext uri="{BB962C8B-B14F-4D97-AF65-F5344CB8AC3E}">
        <p14:creationId xmlns:p14="http://schemas.microsoft.com/office/powerpoint/2010/main" val="140305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479577" y="162854"/>
            <a:ext cx="10515600" cy="630997"/>
          </a:xfrm>
        </p:spPr>
        <p:txBody>
          <a:bodyPr>
            <a:noAutofit/>
          </a:bodyPr>
          <a:lstStyle/>
          <a:p>
            <a:r>
              <a:rPr lang="en-US" b="1" dirty="0">
                <a:ea typeface="Calibri" panose="020F0502020204030204" pitchFamily="34" charset="0"/>
                <a:cs typeface="Times New Roman" panose="02020603050405020304" pitchFamily="18" charset="0"/>
              </a:rPr>
              <a:t>Programs That Follow OG Tenets</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9305" y="5723382"/>
            <a:ext cx="917019" cy="902464"/>
          </a:xfrm>
          <a:prstGeom prst="rect">
            <a:avLst/>
          </a:prstGeom>
        </p:spPr>
      </p:pic>
      <p:sp>
        <p:nvSpPr>
          <p:cNvPr id="6" name="Slide Number Placeholder 5">
            <a:extLst>
              <a:ext uri="{FF2B5EF4-FFF2-40B4-BE49-F238E27FC236}">
                <a16:creationId xmlns:a16="http://schemas.microsoft.com/office/drawing/2014/main" id="{2CA3E600-A340-4A68-B015-FF63602F873A}"/>
              </a:ext>
            </a:extLst>
          </p:cNvPr>
          <p:cNvSpPr>
            <a:spLocks noGrp="1"/>
          </p:cNvSpPr>
          <p:nvPr>
            <p:ph type="sldNum" sz="quarter" idx="12"/>
          </p:nvPr>
        </p:nvSpPr>
        <p:spPr>
          <a:xfrm>
            <a:off x="5983245" y="6492875"/>
            <a:ext cx="372374" cy="365125"/>
          </a:xfrm>
        </p:spPr>
        <p:txBody>
          <a:bodyPr/>
          <a:lstStyle/>
          <a:p>
            <a:fld id="{DC26A772-397F-4DFF-B8B5-B19AF3551A16}" type="slidenum">
              <a:rPr lang="en-US" smtClean="0"/>
              <a:t>24</a:t>
            </a:fld>
            <a:endParaRPr lang="en-US" dirty="0"/>
          </a:p>
        </p:txBody>
      </p:sp>
      <p:sp>
        <p:nvSpPr>
          <p:cNvPr id="7" name="Rectangle 6">
            <a:extLst>
              <a:ext uri="{FF2B5EF4-FFF2-40B4-BE49-F238E27FC236}">
                <a16:creationId xmlns:a16="http://schemas.microsoft.com/office/drawing/2014/main" id="{E9830AFE-1F81-40D4-BB28-7A53D74AA6F4}"/>
              </a:ext>
            </a:extLst>
          </p:cNvPr>
          <p:cNvSpPr/>
          <p:nvPr/>
        </p:nvSpPr>
        <p:spPr>
          <a:xfrm>
            <a:off x="479577" y="704071"/>
            <a:ext cx="10977418" cy="5109091"/>
          </a:xfrm>
          <a:prstGeom prst="rect">
            <a:avLst/>
          </a:prstGeom>
        </p:spPr>
        <p:txBody>
          <a:bodyPr wrap="square">
            <a:spAutoFit/>
          </a:bodyPr>
          <a:lstStyle/>
          <a:p>
            <a:pPr lvl="0"/>
            <a:r>
              <a:rPr lang="en-US" sz="3200" dirty="0">
                <a:solidFill>
                  <a:prstClr val="black"/>
                </a:solidFill>
              </a:rPr>
              <a:t>Wilson Reading System</a:t>
            </a:r>
          </a:p>
          <a:p>
            <a:pPr marL="690563" lvl="1" indent="-233363">
              <a:buFont typeface="Arial" panose="020B0604020202020204" pitchFamily="34" charset="0"/>
              <a:buChar char="•"/>
            </a:pPr>
            <a:r>
              <a:rPr lang="en-US" sz="2800" dirty="0">
                <a:solidFill>
                  <a:prstClr val="black"/>
                </a:solidFill>
              </a:rPr>
              <a:t>Designed for students grade 2 and up</a:t>
            </a:r>
          </a:p>
          <a:p>
            <a:pPr marL="690563" lvl="1" indent="-233363">
              <a:buFont typeface="Arial" panose="020B0604020202020204" pitchFamily="34" charset="0"/>
              <a:buChar char="•"/>
            </a:pPr>
            <a:r>
              <a:rPr lang="en-US" sz="2800" dirty="0">
                <a:solidFill>
                  <a:prstClr val="black"/>
                </a:solidFill>
              </a:rPr>
              <a:t>One of the few programs for adolescents</a:t>
            </a:r>
          </a:p>
          <a:p>
            <a:pPr marL="690563" lvl="1" indent="-233363">
              <a:buFont typeface="Arial" panose="020B0604020202020204" pitchFamily="34" charset="0"/>
              <a:buChar char="•"/>
            </a:pPr>
            <a:r>
              <a:rPr lang="en-US" sz="2800" dirty="0">
                <a:solidFill>
                  <a:prstClr val="black"/>
                </a:solidFill>
              </a:rPr>
              <a:t>Using sound-tapping</a:t>
            </a:r>
          </a:p>
          <a:p>
            <a:pPr marL="690563" lvl="1" indent="-233363">
              <a:buFont typeface="Arial" panose="020B0604020202020204" pitchFamily="34" charset="0"/>
              <a:buChar char="•"/>
            </a:pPr>
            <a:r>
              <a:rPr lang="en-US" sz="2800" dirty="0">
                <a:solidFill>
                  <a:prstClr val="black"/>
                </a:solidFill>
              </a:rPr>
              <a:t>Used in private/public schools and private tutors</a:t>
            </a:r>
          </a:p>
          <a:p>
            <a:pPr marL="690563" lvl="1" indent="-233363">
              <a:buFont typeface="Arial" panose="020B0604020202020204" pitchFamily="34" charset="0"/>
              <a:buChar char="•"/>
            </a:pPr>
            <a:r>
              <a:rPr lang="en-US" sz="2800" dirty="0">
                <a:solidFill>
                  <a:prstClr val="black"/>
                </a:solidFill>
              </a:rPr>
              <a:t>12 units that take 2-3 years to complete</a:t>
            </a:r>
          </a:p>
          <a:p>
            <a:pPr marL="690563" lvl="1" indent="-233363">
              <a:buFont typeface="Arial" panose="020B0604020202020204" pitchFamily="34" charset="0"/>
              <a:buChar char="•"/>
            </a:pPr>
            <a:r>
              <a:rPr lang="en-US" sz="2800" dirty="0" err="1">
                <a:solidFill>
                  <a:prstClr val="black"/>
                </a:solidFill>
              </a:rPr>
              <a:t>WRS</a:t>
            </a:r>
            <a:r>
              <a:rPr lang="en-US" sz="2800" dirty="0">
                <a:solidFill>
                  <a:prstClr val="black"/>
                </a:solidFill>
              </a:rPr>
              <a:t> Certification Level I and II</a:t>
            </a:r>
          </a:p>
          <a:p>
            <a:pPr marL="1147763" lvl="2" indent="-233363">
              <a:buFont typeface="Arial" panose="020B0604020202020204" pitchFamily="34" charset="0"/>
              <a:buChar char="•"/>
            </a:pPr>
            <a:r>
              <a:rPr lang="en-US" sz="2600" dirty="0">
                <a:solidFill>
                  <a:prstClr val="black"/>
                </a:solidFill>
              </a:rPr>
              <a:t>Level I: 90 hours online coursework and an intensive 60-lesson practicum </a:t>
            </a:r>
          </a:p>
          <a:p>
            <a:pPr marL="1147763" lvl="2" indent="-233363">
              <a:buFont typeface="Arial" panose="020B0604020202020204" pitchFamily="34" charset="0"/>
              <a:buChar char="•"/>
            </a:pPr>
            <a:r>
              <a:rPr lang="en-US" sz="2600" dirty="0">
                <a:solidFill>
                  <a:prstClr val="black"/>
                </a:solidFill>
              </a:rPr>
              <a:t>Level II: Complete Level I plus small-group instruction</a:t>
            </a:r>
          </a:p>
          <a:p>
            <a:pPr marL="1604963" lvl="3" indent="-233363">
              <a:buFont typeface="Arial" panose="020B0604020202020204" pitchFamily="34" charset="0"/>
              <a:buChar char="•"/>
            </a:pPr>
            <a:r>
              <a:rPr lang="en-US" sz="2400" dirty="0">
                <a:solidFill>
                  <a:prstClr val="black"/>
                </a:solidFill>
              </a:rPr>
              <a:t>Group mastery practicum</a:t>
            </a:r>
          </a:p>
          <a:p>
            <a:pPr marL="1604963" lvl="3" indent="-233363">
              <a:buFont typeface="Arial" panose="020B0604020202020204" pitchFamily="34" charset="0"/>
              <a:buChar char="•"/>
            </a:pPr>
            <a:r>
              <a:rPr lang="en-US" sz="2400" dirty="0">
                <a:solidFill>
                  <a:prstClr val="black"/>
                </a:solidFill>
              </a:rPr>
              <a:t>Advanced word study with students 7-12 </a:t>
            </a:r>
          </a:p>
        </p:txBody>
      </p:sp>
      <p:sp>
        <p:nvSpPr>
          <p:cNvPr id="5" name="Rectangle 4">
            <a:extLst>
              <a:ext uri="{FF2B5EF4-FFF2-40B4-BE49-F238E27FC236}">
                <a16:creationId xmlns:a16="http://schemas.microsoft.com/office/drawing/2014/main" id="{31FFAF1E-27C8-42B9-96F7-ED6955AB25AF}"/>
              </a:ext>
            </a:extLst>
          </p:cNvPr>
          <p:cNvSpPr/>
          <p:nvPr/>
        </p:nvSpPr>
        <p:spPr>
          <a:xfrm>
            <a:off x="1504329" y="5775574"/>
            <a:ext cx="5544979" cy="338554"/>
          </a:xfrm>
          <a:prstGeom prst="rect">
            <a:avLst/>
          </a:prstGeom>
        </p:spPr>
        <p:txBody>
          <a:bodyPr wrap="none">
            <a:spAutoFit/>
          </a:bodyPr>
          <a:lstStyle/>
          <a:p>
            <a:pPr lvl="0"/>
            <a:r>
              <a:rPr lang="en-US"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Understood, 2014-2021b; Wilson Language Training, 2020-2021</a:t>
            </a:r>
            <a:endParaRPr lang="en-US" sz="1600" dirty="0">
              <a:solidFill>
                <a:prstClr val="black"/>
              </a:solidFill>
            </a:endParaRPr>
          </a:p>
        </p:txBody>
      </p:sp>
      <p:pic>
        <p:nvPicPr>
          <p:cNvPr id="3" name="Picture 2">
            <a:extLst>
              <a:ext uri="{FF2B5EF4-FFF2-40B4-BE49-F238E27FC236}">
                <a16:creationId xmlns:a16="http://schemas.microsoft.com/office/drawing/2014/main" id="{7B56C3E3-735A-42FA-87F4-F8A0723A0CA6}"/>
              </a:ext>
            </a:extLst>
          </p:cNvPr>
          <p:cNvPicPr>
            <a:picLocks noChangeAspect="1"/>
          </p:cNvPicPr>
          <p:nvPr/>
        </p:nvPicPr>
        <p:blipFill>
          <a:blip r:embed="rId3"/>
          <a:stretch>
            <a:fillRect/>
          </a:stretch>
        </p:blipFill>
        <p:spPr>
          <a:xfrm>
            <a:off x="10239555" y="5944851"/>
            <a:ext cx="1800005" cy="753849"/>
          </a:xfrm>
          <a:prstGeom prst="rect">
            <a:avLst/>
          </a:prstGeom>
        </p:spPr>
      </p:pic>
    </p:spTree>
    <p:extLst>
      <p:ext uri="{BB962C8B-B14F-4D97-AF65-F5344CB8AC3E}">
        <p14:creationId xmlns:p14="http://schemas.microsoft.com/office/powerpoint/2010/main" val="424597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2999-E815-4224-9720-0D3E66D1BF76}"/>
              </a:ext>
            </a:extLst>
          </p:cNvPr>
          <p:cNvSpPr>
            <a:spLocks noGrp="1"/>
          </p:cNvSpPr>
          <p:nvPr>
            <p:ph type="title"/>
          </p:nvPr>
        </p:nvSpPr>
        <p:spPr>
          <a:xfrm>
            <a:off x="556000" y="196273"/>
            <a:ext cx="10515600" cy="830629"/>
          </a:xfrm>
        </p:spPr>
        <p:txBody>
          <a:bodyPr/>
          <a:lstStyle/>
          <a:p>
            <a:r>
              <a:rPr lang="en-US" b="1" dirty="0"/>
              <a:t>Licensure, Certification, and Endorsements</a:t>
            </a:r>
          </a:p>
        </p:txBody>
      </p:sp>
      <p:sp>
        <p:nvSpPr>
          <p:cNvPr id="3" name="Content Placeholder 2">
            <a:extLst>
              <a:ext uri="{FF2B5EF4-FFF2-40B4-BE49-F238E27FC236}">
                <a16:creationId xmlns:a16="http://schemas.microsoft.com/office/drawing/2014/main" id="{2100F5E6-BD6C-4300-8522-66E534D9D7AB}"/>
              </a:ext>
            </a:extLst>
          </p:cNvPr>
          <p:cNvSpPr>
            <a:spLocks noGrp="1"/>
          </p:cNvSpPr>
          <p:nvPr>
            <p:ph idx="1"/>
          </p:nvPr>
        </p:nvSpPr>
        <p:spPr>
          <a:xfrm>
            <a:off x="430824" y="967153"/>
            <a:ext cx="10749730" cy="5299504"/>
          </a:xfrm>
        </p:spPr>
        <p:txBody>
          <a:bodyPr>
            <a:normAutofit fontScale="92500" lnSpcReduction="20000"/>
          </a:bodyPr>
          <a:lstStyle/>
          <a:p>
            <a:pPr>
              <a:spcBef>
                <a:spcPts val="600"/>
              </a:spcBef>
              <a:spcAft>
                <a:spcPts val="600"/>
              </a:spcAft>
            </a:pPr>
            <a:r>
              <a:rPr lang="en-US" sz="3200" dirty="0"/>
              <a:t>Initial certification (licensure) is granted by the </a:t>
            </a:r>
            <a:r>
              <a:rPr lang="en-US" sz="3200" b="1" dirty="0"/>
              <a:t>PSC </a:t>
            </a:r>
            <a:r>
              <a:rPr lang="en-US" sz="3200" dirty="0"/>
              <a:t>and based on completion of an accredited teacher preparation program at a four-year teacher training institution </a:t>
            </a:r>
          </a:p>
          <a:p>
            <a:pPr>
              <a:spcBef>
                <a:spcPts val="600"/>
              </a:spcBef>
              <a:spcAft>
                <a:spcPts val="600"/>
              </a:spcAft>
            </a:pPr>
            <a:r>
              <a:rPr lang="en-US" sz="3200" dirty="0"/>
              <a:t>What is the difference between an </a:t>
            </a:r>
            <a:r>
              <a:rPr lang="en-US" sz="3200" b="1" dirty="0"/>
              <a:t>endorsement</a:t>
            </a:r>
            <a:r>
              <a:rPr lang="en-US" sz="3200" dirty="0"/>
              <a:t> and </a:t>
            </a:r>
            <a:r>
              <a:rPr lang="en-US" sz="3200" b="1" dirty="0"/>
              <a:t>certification</a:t>
            </a:r>
            <a:r>
              <a:rPr lang="en-US" sz="3200" dirty="0"/>
              <a:t>?</a:t>
            </a:r>
          </a:p>
          <a:p>
            <a:pPr lvl="1">
              <a:spcBef>
                <a:spcPts val="600"/>
              </a:spcBef>
              <a:spcAft>
                <a:spcPts val="600"/>
              </a:spcAft>
            </a:pPr>
            <a:r>
              <a:rPr lang="en-US" sz="3000" dirty="0"/>
              <a:t>Certification refers to licensure to teach</a:t>
            </a:r>
          </a:p>
          <a:p>
            <a:pPr lvl="1">
              <a:spcBef>
                <a:spcPts val="600"/>
              </a:spcBef>
              <a:spcAft>
                <a:spcPts val="600"/>
              </a:spcAft>
            </a:pPr>
            <a:r>
              <a:rPr lang="en-US" sz="3000" dirty="0"/>
              <a:t>Endorsement is the area in which you chose to teach, i.e., elementary, secondary math, special education, etc.</a:t>
            </a:r>
          </a:p>
          <a:p>
            <a:pPr lvl="1">
              <a:spcBef>
                <a:spcPts val="600"/>
              </a:spcBef>
              <a:spcAft>
                <a:spcPts val="600"/>
              </a:spcAft>
            </a:pPr>
            <a:r>
              <a:rPr lang="en-US" sz="3000" dirty="0"/>
              <a:t>Additional endorsements can be added onto initial certification (e.g., ESOL, Dyslexia)</a:t>
            </a:r>
          </a:p>
          <a:p>
            <a:pPr lvl="1">
              <a:spcBef>
                <a:spcPts val="600"/>
              </a:spcBef>
              <a:spcAft>
                <a:spcPts val="600"/>
              </a:spcAft>
            </a:pPr>
            <a:r>
              <a:rPr lang="en-US" sz="3000" dirty="0"/>
              <a:t>Endorsements do not necessarily increase a teacher's pay; sometimes districts pay a supplement for endorsements, but it is not a state-wide pay bump</a:t>
            </a:r>
            <a:endParaRPr lang="en-US" sz="3000" dirty="0">
              <a:solidFill>
                <a:srgbClr val="FF0000"/>
              </a:solidFill>
            </a:endParaRPr>
          </a:p>
        </p:txBody>
      </p:sp>
      <p:sp>
        <p:nvSpPr>
          <p:cNvPr id="4" name="Slide Number Placeholder 3">
            <a:extLst>
              <a:ext uri="{FF2B5EF4-FFF2-40B4-BE49-F238E27FC236}">
                <a16:creationId xmlns:a16="http://schemas.microsoft.com/office/drawing/2014/main" id="{85702117-643C-470F-B997-B2A63EDE09F3}"/>
              </a:ext>
            </a:extLst>
          </p:cNvPr>
          <p:cNvSpPr>
            <a:spLocks noGrp="1"/>
          </p:cNvSpPr>
          <p:nvPr>
            <p:ph type="sldNum" sz="quarter" idx="12"/>
          </p:nvPr>
        </p:nvSpPr>
        <p:spPr>
          <a:xfrm>
            <a:off x="5922753" y="6266657"/>
            <a:ext cx="346494" cy="365125"/>
          </a:xfrm>
        </p:spPr>
        <p:txBody>
          <a:bodyPr/>
          <a:lstStyle/>
          <a:p>
            <a:fld id="{DC26A772-397F-4DFF-B8B5-B19AF3551A16}" type="slidenum">
              <a:rPr lang="en-US" smtClean="0"/>
              <a:t>25</a:t>
            </a:fld>
            <a:endParaRPr lang="en-US"/>
          </a:p>
        </p:txBody>
      </p:sp>
      <p:pic>
        <p:nvPicPr>
          <p:cNvPr id="5" name="Picture 4">
            <a:extLst>
              <a:ext uri="{FF2B5EF4-FFF2-40B4-BE49-F238E27FC236}">
                <a16:creationId xmlns:a16="http://schemas.microsoft.com/office/drawing/2014/main" id="{15C5DA14-7D3B-4DC4-9C6F-901B71912FF8}"/>
              </a:ext>
            </a:extLst>
          </p:cNvPr>
          <p:cNvPicPr>
            <a:picLocks noChangeAspect="1"/>
          </p:cNvPicPr>
          <p:nvPr/>
        </p:nvPicPr>
        <p:blipFill>
          <a:blip r:embed="rId2"/>
          <a:stretch>
            <a:fillRect/>
          </a:stretch>
        </p:blipFill>
        <p:spPr>
          <a:xfrm>
            <a:off x="289184" y="5810115"/>
            <a:ext cx="927141" cy="911360"/>
          </a:xfrm>
          <a:prstGeom prst="rect">
            <a:avLst/>
          </a:prstGeom>
        </p:spPr>
      </p:pic>
      <p:pic>
        <p:nvPicPr>
          <p:cNvPr id="6" name="Picture 5">
            <a:extLst>
              <a:ext uri="{FF2B5EF4-FFF2-40B4-BE49-F238E27FC236}">
                <a16:creationId xmlns:a16="http://schemas.microsoft.com/office/drawing/2014/main" id="{2A802F30-C2E6-4D32-89B0-B4141B02FF2B}"/>
              </a:ext>
            </a:extLst>
          </p:cNvPr>
          <p:cNvPicPr>
            <a:picLocks noChangeAspect="1"/>
          </p:cNvPicPr>
          <p:nvPr/>
        </p:nvPicPr>
        <p:blipFill>
          <a:blip r:embed="rId3"/>
          <a:stretch>
            <a:fillRect/>
          </a:stretch>
        </p:blipFill>
        <p:spPr>
          <a:xfrm>
            <a:off x="10470132" y="6029625"/>
            <a:ext cx="1388578" cy="581542"/>
          </a:xfrm>
          <a:prstGeom prst="rect">
            <a:avLst/>
          </a:prstGeom>
        </p:spPr>
      </p:pic>
    </p:spTree>
    <p:extLst>
      <p:ext uri="{BB962C8B-B14F-4D97-AF65-F5344CB8AC3E}">
        <p14:creationId xmlns:p14="http://schemas.microsoft.com/office/powerpoint/2010/main" val="1567944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C953-A87E-4A5C-9325-6A791C695DF0}"/>
              </a:ext>
            </a:extLst>
          </p:cNvPr>
          <p:cNvSpPr>
            <a:spLocks noGrp="1"/>
          </p:cNvSpPr>
          <p:nvPr>
            <p:ph type="title"/>
          </p:nvPr>
        </p:nvSpPr>
        <p:spPr>
          <a:xfrm>
            <a:off x="395786" y="-149645"/>
            <a:ext cx="11588496" cy="1325563"/>
          </a:xfrm>
        </p:spPr>
        <p:txBody>
          <a:bodyPr/>
          <a:lstStyle/>
          <a:p>
            <a:r>
              <a:rPr lang="en-US" b="1" dirty="0">
                <a:ea typeface="Calibri" panose="020F0502020204030204" pitchFamily="34" charset="0"/>
                <a:cs typeface="Times New Roman" panose="02020603050405020304" pitchFamily="18" charset="0"/>
              </a:rPr>
              <a:t>College and University Certificate Programs</a:t>
            </a:r>
            <a:endParaRPr lang="en-US" b="1" dirty="0"/>
          </a:p>
        </p:txBody>
      </p:sp>
      <p:sp>
        <p:nvSpPr>
          <p:cNvPr id="3" name="Content Placeholder 2">
            <a:extLst>
              <a:ext uri="{FF2B5EF4-FFF2-40B4-BE49-F238E27FC236}">
                <a16:creationId xmlns:a16="http://schemas.microsoft.com/office/drawing/2014/main" id="{DE1E5A62-9BE6-4580-B9C0-0714A6F2F207}"/>
              </a:ext>
            </a:extLst>
          </p:cNvPr>
          <p:cNvSpPr>
            <a:spLocks noGrp="1"/>
          </p:cNvSpPr>
          <p:nvPr>
            <p:ph idx="1"/>
          </p:nvPr>
        </p:nvSpPr>
        <p:spPr>
          <a:xfrm>
            <a:off x="534694" y="852615"/>
            <a:ext cx="11449588" cy="4575901"/>
          </a:xfrm>
        </p:spPr>
        <p:txBody>
          <a:bodyPr>
            <a:noAutofit/>
          </a:bodyPr>
          <a:lstStyle/>
          <a:p>
            <a:r>
              <a:rPr lang="en-US" sz="3200" dirty="0"/>
              <a:t>Typically offered at the graduate level</a:t>
            </a:r>
          </a:p>
          <a:p>
            <a:r>
              <a:rPr lang="en-US" sz="3200" dirty="0"/>
              <a:t>Do not lead to initial teacher licensure, administrator endorsement, or graduate degree (e.g., M.Ed.; M.A.T.)</a:t>
            </a:r>
          </a:p>
          <a:p>
            <a:r>
              <a:rPr lang="en-US" sz="3200" dirty="0"/>
              <a:t>Can enroll as non-degree or dual-enroll as a degree-seeking student</a:t>
            </a:r>
          </a:p>
          <a:p>
            <a:r>
              <a:rPr lang="en-US" sz="3200" dirty="0"/>
              <a:t>Do not require initial certification in educator program</a:t>
            </a:r>
          </a:p>
          <a:p>
            <a:r>
              <a:rPr lang="en-US" sz="3200" dirty="0"/>
              <a:t>Do not guarantee that the completion of the certificate will result in rank, endorsements, and/or salary increases </a:t>
            </a:r>
          </a:p>
          <a:p>
            <a:r>
              <a:rPr lang="en-US" sz="3200" dirty="0"/>
              <a:t>Strongly encourage interested individuals to contact their state licensure board prior to enrolling in a certificate program</a:t>
            </a:r>
          </a:p>
        </p:txBody>
      </p:sp>
      <p:sp>
        <p:nvSpPr>
          <p:cNvPr id="4" name="Slide Number Placeholder 3">
            <a:extLst>
              <a:ext uri="{FF2B5EF4-FFF2-40B4-BE49-F238E27FC236}">
                <a16:creationId xmlns:a16="http://schemas.microsoft.com/office/drawing/2014/main" id="{F87F6486-FFC1-4954-8B32-0DAB5D42B822}"/>
              </a:ext>
            </a:extLst>
          </p:cNvPr>
          <p:cNvSpPr>
            <a:spLocks noGrp="1"/>
          </p:cNvSpPr>
          <p:nvPr>
            <p:ph type="sldNum" sz="quarter" idx="12"/>
          </p:nvPr>
        </p:nvSpPr>
        <p:spPr>
          <a:xfrm>
            <a:off x="5792494" y="6287339"/>
            <a:ext cx="424132" cy="365125"/>
          </a:xfrm>
        </p:spPr>
        <p:txBody>
          <a:bodyPr/>
          <a:lstStyle/>
          <a:p>
            <a:fld id="{DC26A772-397F-4DFF-B8B5-B19AF3551A16}" type="slidenum">
              <a:rPr lang="en-US" smtClean="0"/>
              <a:t>26</a:t>
            </a:fld>
            <a:endParaRPr lang="en-US" dirty="0"/>
          </a:p>
        </p:txBody>
      </p:sp>
      <p:pic>
        <p:nvPicPr>
          <p:cNvPr id="5" name="Picture 4">
            <a:extLst>
              <a:ext uri="{FF2B5EF4-FFF2-40B4-BE49-F238E27FC236}">
                <a16:creationId xmlns:a16="http://schemas.microsoft.com/office/drawing/2014/main" id="{B4600FBD-1140-43B5-8EBC-A72C2325FB23}"/>
              </a:ext>
            </a:extLst>
          </p:cNvPr>
          <p:cNvPicPr>
            <a:picLocks noChangeAspect="1"/>
          </p:cNvPicPr>
          <p:nvPr/>
        </p:nvPicPr>
        <p:blipFill>
          <a:blip r:embed="rId2"/>
          <a:stretch>
            <a:fillRect/>
          </a:stretch>
        </p:blipFill>
        <p:spPr>
          <a:xfrm>
            <a:off x="10230928" y="5918152"/>
            <a:ext cx="1753354" cy="734311"/>
          </a:xfrm>
          <a:prstGeom prst="rect">
            <a:avLst/>
          </a:prstGeom>
        </p:spPr>
      </p:pic>
      <p:pic>
        <p:nvPicPr>
          <p:cNvPr id="6" name="Picture 5">
            <a:extLst>
              <a:ext uri="{FF2B5EF4-FFF2-40B4-BE49-F238E27FC236}">
                <a16:creationId xmlns:a16="http://schemas.microsoft.com/office/drawing/2014/main" id="{2191383C-4502-4608-83DA-474D529E851B}"/>
              </a:ext>
            </a:extLst>
          </p:cNvPr>
          <p:cNvPicPr>
            <a:picLocks noChangeAspect="1"/>
          </p:cNvPicPr>
          <p:nvPr/>
        </p:nvPicPr>
        <p:blipFill>
          <a:blip r:embed="rId3"/>
          <a:stretch>
            <a:fillRect/>
          </a:stretch>
        </p:blipFill>
        <p:spPr>
          <a:xfrm>
            <a:off x="301753" y="5735497"/>
            <a:ext cx="940452" cy="924444"/>
          </a:xfrm>
          <a:prstGeom prst="rect">
            <a:avLst/>
          </a:prstGeom>
        </p:spPr>
      </p:pic>
    </p:spTree>
    <p:extLst>
      <p:ext uri="{BB962C8B-B14F-4D97-AF65-F5344CB8AC3E}">
        <p14:creationId xmlns:p14="http://schemas.microsoft.com/office/powerpoint/2010/main" val="10299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3F9C-0E73-4E2F-882A-DB7E177EE02E}"/>
              </a:ext>
            </a:extLst>
          </p:cNvPr>
          <p:cNvSpPr>
            <a:spLocks noGrp="1"/>
          </p:cNvSpPr>
          <p:nvPr>
            <p:ph type="title"/>
          </p:nvPr>
        </p:nvSpPr>
        <p:spPr>
          <a:xfrm>
            <a:off x="499872" y="117285"/>
            <a:ext cx="10515600" cy="1325563"/>
          </a:xfrm>
        </p:spPr>
        <p:txBody>
          <a:bodyPr/>
          <a:lstStyle/>
          <a:p>
            <a:r>
              <a:rPr lang="en-US" b="1" dirty="0"/>
              <a:t>Endorsement Program Approval Process</a:t>
            </a:r>
          </a:p>
        </p:txBody>
      </p:sp>
      <p:sp>
        <p:nvSpPr>
          <p:cNvPr id="3" name="Content Placeholder 2">
            <a:extLst>
              <a:ext uri="{FF2B5EF4-FFF2-40B4-BE49-F238E27FC236}">
                <a16:creationId xmlns:a16="http://schemas.microsoft.com/office/drawing/2014/main" id="{AE635C6F-9F1B-4C1D-887E-47A1F3368859}"/>
              </a:ext>
            </a:extLst>
          </p:cNvPr>
          <p:cNvSpPr>
            <a:spLocks noGrp="1"/>
          </p:cNvSpPr>
          <p:nvPr>
            <p:ph idx="1"/>
          </p:nvPr>
        </p:nvSpPr>
        <p:spPr>
          <a:xfrm>
            <a:off x="499872" y="1035012"/>
            <a:ext cx="10515600" cy="4351338"/>
          </a:xfrm>
        </p:spPr>
        <p:txBody>
          <a:bodyPr/>
          <a:lstStyle/>
          <a:p>
            <a:r>
              <a:rPr lang="en-US" dirty="0">
                <a:hlinkClick r:id="rId2"/>
              </a:rPr>
              <a:t>Guidance for Educator Preparation Providers (EPPs)</a:t>
            </a:r>
            <a:endParaRPr lang="en-US" dirty="0"/>
          </a:p>
        </p:txBody>
      </p:sp>
      <p:sp>
        <p:nvSpPr>
          <p:cNvPr id="4" name="Slide Number Placeholder 3">
            <a:extLst>
              <a:ext uri="{FF2B5EF4-FFF2-40B4-BE49-F238E27FC236}">
                <a16:creationId xmlns:a16="http://schemas.microsoft.com/office/drawing/2014/main" id="{27D5885D-9E6A-43B3-B300-DBBEAA86973D}"/>
              </a:ext>
            </a:extLst>
          </p:cNvPr>
          <p:cNvSpPr>
            <a:spLocks noGrp="1"/>
          </p:cNvSpPr>
          <p:nvPr>
            <p:ph type="sldNum" sz="quarter" idx="12"/>
          </p:nvPr>
        </p:nvSpPr>
        <p:spPr>
          <a:xfrm>
            <a:off x="5757672" y="6356349"/>
            <a:ext cx="458638" cy="365125"/>
          </a:xfrm>
        </p:spPr>
        <p:txBody>
          <a:bodyPr/>
          <a:lstStyle/>
          <a:p>
            <a:fld id="{DC26A772-397F-4DFF-B8B5-B19AF3551A16}" type="slidenum">
              <a:rPr lang="en-US" smtClean="0"/>
              <a:t>27</a:t>
            </a:fld>
            <a:endParaRPr lang="en-US" dirty="0"/>
          </a:p>
        </p:txBody>
      </p:sp>
      <p:pic>
        <p:nvPicPr>
          <p:cNvPr id="5" name="Picture 4">
            <a:extLst>
              <a:ext uri="{FF2B5EF4-FFF2-40B4-BE49-F238E27FC236}">
                <a16:creationId xmlns:a16="http://schemas.microsoft.com/office/drawing/2014/main" id="{5C85DC39-9E3D-4D8D-8E1C-539671D8C66D}"/>
              </a:ext>
            </a:extLst>
          </p:cNvPr>
          <p:cNvPicPr>
            <a:picLocks noChangeAspect="1"/>
          </p:cNvPicPr>
          <p:nvPr/>
        </p:nvPicPr>
        <p:blipFill>
          <a:blip r:embed="rId3"/>
          <a:stretch>
            <a:fillRect/>
          </a:stretch>
        </p:blipFill>
        <p:spPr>
          <a:xfrm>
            <a:off x="305618" y="5711599"/>
            <a:ext cx="910707" cy="895206"/>
          </a:xfrm>
          <a:prstGeom prst="rect">
            <a:avLst/>
          </a:prstGeom>
        </p:spPr>
      </p:pic>
      <p:pic>
        <p:nvPicPr>
          <p:cNvPr id="6" name="Picture 5">
            <a:extLst>
              <a:ext uri="{FF2B5EF4-FFF2-40B4-BE49-F238E27FC236}">
                <a16:creationId xmlns:a16="http://schemas.microsoft.com/office/drawing/2014/main" id="{11603431-C104-4274-9103-C78496C14256}"/>
              </a:ext>
            </a:extLst>
          </p:cNvPr>
          <p:cNvPicPr>
            <a:picLocks noChangeAspect="1"/>
          </p:cNvPicPr>
          <p:nvPr/>
        </p:nvPicPr>
        <p:blipFill>
          <a:blip r:embed="rId4"/>
          <a:stretch>
            <a:fillRect/>
          </a:stretch>
        </p:blipFill>
        <p:spPr>
          <a:xfrm>
            <a:off x="10153291" y="5901061"/>
            <a:ext cx="1685143" cy="705744"/>
          </a:xfrm>
          <a:prstGeom prst="rect">
            <a:avLst/>
          </a:prstGeom>
        </p:spPr>
      </p:pic>
      <p:pic>
        <p:nvPicPr>
          <p:cNvPr id="7" name="Picture 6">
            <a:hlinkClick r:id="rId5"/>
            <a:extLst>
              <a:ext uri="{FF2B5EF4-FFF2-40B4-BE49-F238E27FC236}">
                <a16:creationId xmlns:a16="http://schemas.microsoft.com/office/drawing/2014/main" id="{26C45CE7-71D5-4395-9F31-AF5A835F8EB1}"/>
              </a:ext>
            </a:extLst>
          </p:cNvPr>
          <p:cNvPicPr>
            <a:picLocks noChangeAspect="1"/>
          </p:cNvPicPr>
          <p:nvPr/>
        </p:nvPicPr>
        <p:blipFill rotWithShape="1">
          <a:blip r:embed="rId6"/>
          <a:srcRect l="33903" t="16190" r="34261" b="7315"/>
          <a:stretch/>
        </p:blipFill>
        <p:spPr>
          <a:xfrm>
            <a:off x="4081624" y="1701117"/>
            <a:ext cx="4028753" cy="4607187"/>
          </a:xfrm>
          <a:prstGeom prst="rect">
            <a:avLst/>
          </a:prstGeom>
          <a:ln>
            <a:solidFill>
              <a:schemeClr val="tx1"/>
            </a:solidFill>
          </a:ln>
        </p:spPr>
      </p:pic>
    </p:spTree>
    <p:extLst>
      <p:ext uri="{BB962C8B-B14F-4D97-AF65-F5344CB8AC3E}">
        <p14:creationId xmlns:p14="http://schemas.microsoft.com/office/powerpoint/2010/main" val="123390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8512-EA2B-4A34-A875-31A3A962FFB4}"/>
              </a:ext>
            </a:extLst>
          </p:cNvPr>
          <p:cNvSpPr>
            <a:spLocks noGrp="1"/>
          </p:cNvSpPr>
          <p:nvPr>
            <p:ph type="title"/>
          </p:nvPr>
        </p:nvSpPr>
        <p:spPr>
          <a:xfrm>
            <a:off x="538489" y="219575"/>
            <a:ext cx="10582656" cy="919668"/>
          </a:xfrm>
        </p:spPr>
        <p:txBody>
          <a:bodyPr/>
          <a:lstStyle/>
          <a:p>
            <a:r>
              <a:rPr lang="en-US" b="1" dirty="0">
                <a:ea typeface="Calibri" panose="020F0502020204030204" pitchFamily="34" charset="0"/>
                <a:cs typeface="Times New Roman" panose="02020603050405020304" pitchFamily="18" charset="0"/>
              </a:rPr>
              <a:t>Endorsement Program Approval Process</a:t>
            </a:r>
            <a:endParaRPr lang="en-US" b="1" dirty="0"/>
          </a:p>
        </p:txBody>
      </p:sp>
      <p:sp>
        <p:nvSpPr>
          <p:cNvPr id="3" name="Content Placeholder 2">
            <a:extLst>
              <a:ext uri="{FF2B5EF4-FFF2-40B4-BE49-F238E27FC236}">
                <a16:creationId xmlns:a16="http://schemas.microsoft.com/office/drawing/2014/main" id="{03CA527E-24AB-423E-9321-E23255D1B45E}"/>
              </a:ext>
            </a:extLst>
          </p:cNvPr>
          <p:cNvSpPr>
            <a:spLocks noGrp="1"/>
          </p:cNvSpPr>
          <p:nvPr>
            <p:ph idx="1"/>
          </p:nvPr>
        </p:nvSpPr>
        <p:spPr>
          <a:xfrm>
            <a:off x="605545" y="1048110"/>
            <a:ext cx="10921170" cy="4351338"/>
          </a:xfrm>
        </p:spPr>
        <p:txBody>
          <a:bodyPr>
            <a:normAutofit/>
          </a:bodyPr>
          <a:lstStyle/>
          <a:p>
            <a:pPr>
              <a:spcBef>
                <a:spcPts val="600"/>
              </a:spcBef>
            </a:pPr>
            <a:r>
              <a:rPr lang="en-US" sz="3600" dirty="0"/>
              <a:t>The following organizations are eligible to seek </a:t>
            </a:r>
            <a:r>
              <a:rPr lang="en-US" sz="3600" dirty="0" err="1"/>
              <a:t>GaPSC</a:t>
            </a:r>
            <a:r>
              <a:rPr lang="en-US" sz="3600" dirty="0"/>
              <a:t> approval as an EPP for the purpose of preparing educators: </a:t>
            </a:r>
          </a:p>
          <a:p>
            <a:pPr lvl="1">
              <a:spcBef>
                <a:spcPts val="600"/>
              </a:spcBef>
            </a:pPr>
            <a:r>
              <a:rPr lang="en-US" sz="3200" dirty="0"/>
              <a:t>Regionally accredited institutions of higher education administratively based in the state of Georgia </a:t>
            </a:r>
          </a:p>
          <a:p>
            <a:pPr lvl="1">
              <a:spcBef>
                <a:spcPts val="600"/>
              </a:spcBef>
            </a:pPr>
            <a:r>
              <a:rPr lang="en-US" sz="3200" dirty="0"/>
              <a:t>Regionally accredited local units of administration with student enrollment over 30,000; </a:t>
            </a:r>
          </a:p>
          <a:p>
            <a:pPr lvl="1">
              <a:spcBef>
                <a:spcPts val="600"/>
              </a:spcBef>
            </a:pPr>
            <a:r>
              <a:rPr lang="en-US" sz="3200" dirty="0"/>
              <a:t>Regional Educational Service Agencies (RESAs)</a:t>
            </a:r>
          </a:p>
        </p:txBody>
      </p:sp>
      <p:sp>
        <p:nvSpPr>
          <p:cNvPr id="4" name="Slide Number Placeholder 3">
            <a:extLst>
              <a:ext uri="{FF2B5EF4-FFF2-40B4-BE49-F238E27FC236}">
                <a16:creationId xmlns:a16="http://schemas.microsoft.com/office/drawing/2014/main" id="{5894E041-1F81-4163-AE5C-72B2FAAC0BB7}"/>
              </a:ext>
            </a:extLst>
          </p:cNvPr>
          <p:cNvSpPr>
            <a:spLocks noGrp="1"/>
          </p:cNvSpPr>
          <p:nvPr>
            <p:ph type="sldNum" sz="quarter" idx="12"/>
          </p:nvPr>
        </p:nvSpPr>
        <p:spPr>
          <a:xfrm>
            <a:off x="5829817" y="6266657"/>
            <a:ext cx="398253" cy="365125"/>
          </a:xfrm>
        </p:spPr>
        <p:txBody>
          <a:bodyPr/>
          <a:lstStyle/>
          <a:p>
            <a:fld id="{DC26A772-397F-4DFF-B8B5-B19AF3551A16}" type="slidenum">
              <a:rPr lang="en-US" smtClean="0"/>
              <a:t>28</a:t>
            </a:fld>
            <a:endParaRPr lang="en-US" dirty="0"/>
          </a:p>
        </p:txBody>
      </p:sp>
      <p:pic>
        <p:nvPicPr>
          <p:cNvPr id="5" name="Picture 4">
            <a:extLst>
              <a:ext uri="{FF2B5EF4-FFF2-40B4-BE49-F238E27FC236}">
                <a16:creationId xmlns:a16="http://schemas.microsoft.com/office/drawing/2014/main" id="{B5940AAF-21D6-4A36-9014-A6904E942A59}"/>
              </a:ext>
            </a:extLst>
          </p:cNvPr>
          <p:cNvPicPr>
            <a:picLocks noChangeAspect="1"/>
          </p:cNvPicPr>
          <p:nvPr/>
        </p:nvPicPr>
        <p:blipFill>
          <a:blip r:embed="rId2"/>
          <a:stretch>
            <a:fillRect/>
          </a:stretch>
        </p:blipFill>
        <p:spPr>
          <a:xfrm>
            <a:off x="9963509" y="5808828"/>
            <a:ext cx="1965012" cy="822954"/>
          </a:xfrm>
          <a:prstGeom prst="rect">
            <a:avLst/>
          </a:prstGeom>
        </p:spPr>
      </p:pic>
      <p:pic>
        <p:nvPicPr>
          <p:cNvPr id="6" name="Picture 5">
            <a:extLst>
              <a:ext uri="{FF2B5EF4-FFF2-40B4-BE49-F238E27FC236}">
                <a16:creationId xmlns:a16="http://schemas.microsoft.com/office/drawing/2014/main" id="{B600750D-6A18-4542-B6B3-DA5B08D88424}"/>
              </a:ext>
            </a:extLst>
          </p:cNvPr>
          <p:cNvPicPr>
            <a:picLocks noChangeAspect="1"/>
          </p:cNvPicPr>
          <p:nvPr/>
        </p:nvPicPr>
        <p:blipFill>
          <a:blip r:embed="rId3"/>
          <a:stretch>
            <a:fillRect/>
          </a:stretch>
        </p:blipFill>
        <p:spPr>
          <a:xfrm>
            <a:off x="303347" y="5692676"/>
            <a:ext cx="935593" cy="919668"/>
          </a:xfrm>
          <a:prstGeom prst="rect">
            <a:avLst/>
          </a:prstGeom>
        </p:spPr>
      </p:pic>
    </p:spTree>
    <p:extLst>
      <p:ext uri="{BB962C8B-B14F-4D97-AF65-F5344CB8AC3E}">
        <p14:creationId xmlns:p14="http://schemas.microsoft.com/office/powerpoint/2010/main" val="1567599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6D25-AE5C-4E3F-8D4E-5E9FA8785227}"/>
              </a:ext>
            </a:extLst>
          </p:cNvPr>
          <p:cNvSpPr>
            <a:spLocks noGrp="1"/>
          </p:cNvSpPr>
          <p:nvPr>
            <p:ph type="title"/>
          </p:nvPr>
        </p:nvSpPr>
        <p:spPr>
          <a:xfrm>
            <a:off x="609600" y="136526"/>
            <a:ext cx="10515600" cy="1041644"/>
          </a:xfrm>
        </p:spPr>
        <p:txBody>
          <a:bodyPr/>
          <a:lstStyle/>
          <a:p>
            <a:r>
              <a:rPr lang="en-US" b="1" dirty="0">
                <a:ea typeface="Calibri" panose="020F0502020204030204" pitchFamily="34" charset="0"/>
                <a:cs typeface="Times New Roman" panose="02020603050405020304" pitchFamily="18" charset="0"/>
              </a:rPr>
              <a:t>Dyslexia Endorsement Completion</a:t>
            </a:r>
            <a:endParaRPr lang="en-US" b="1" dirty="0"/>
          </a:p>
        </p:txBody>
      </p:sp>
      <p:sp>
        <p:nvSpPr>
          <p:cNvPr id="3" name="Content Placeholder 2">
            <a:extLst>
              <a:ext uri="{FF2B5EF4-FFF2-40B4-BE49-F238E27FC236}">
                <a16:creationId xmlns:a16="http://schemas.microsoft.com/office/drawing/2014/main" id="{F4A878C0-A4B2-40C1-8B6C-A35CD5A24133}"/>
              </a:ext>
            </a:extLst>
          </p:cNvPr>
          <p:cNvSpPr>
            <a:spLocks noGrp="1"/>
          </p:cNvSpPr>
          <p:nvPr>
            <p:ph idx="1"/>
          </p:nvPr>
        </p:nvSpPr>
        <p:spPr>
          <a:xfrm>
            <a:off x="609600" y="1125417"/>
            <a:ext cx="10515600" cy="4351338"/>
          </a:xfrm>
        </p:spPr>
        <p:txBody>
          <a:bodyPr>
            <a:normAutofit/>
          </a:bodyPr>
          <a:lstStyle/>
          <a:p>
            <a:pPr>
              <a:spcBef>
                <a:spcPts val="600"/>
              </a:spcBef>
            </a:pPr>
            <a:r>
              <a:rPr lang="en-US" sz="3200" dirty="0"/>
              <a:t>The Dyslexia Endorsement may be achieved through a stand-alone program or embedded in an initial preparation program or advanced/degree only program</a:t>
            </a:r>
          </a:p>
          <a:p>
            <a:pPr lvl="1">
              <a:spcBef>
                <a:spcPts val="600"/>
              </a:spcBef>
            </a:pPr>
            <a:r>
              <a:rPr lang="en-US" sz="2800" dirty="0"/>
              <a:t>The stand-alone program is a planned sequence of courses and field experiences offered independently of another program that leads to a certified educator meeting all Georgia Dyslexia Endorsement Standards for P-12 certification </a:t>
            </a:r>
          </a:p>
          <a:p>
            <a:pPr lvl="1">
              <a:spcBef>
                <a:spcPts val="600"/>
              </a:spcBef>
            </a:pPr>
            <a:r>
              <a:rPr lang="en-US" sz="2800" dirty="0"/>
              <a:t>An embedded endorsement addresses these standards through coursework and/or additional experiences and assessments within an existing program. </a:t>
            </a:r>
            <a:endParaRPr lang="en-US" sz="2800" dirty="0">
              <a:solidFill>
                <a:srgbClr val="CC0000"/>
              </a:solidFill>
            </a:endParaRPr>
          </a:p>
        </p:txBody>
      </p:sp>
      <p:sp>
        <p:nvSpPr>
          <p:cNvPr id="4" name="Slide Number Placeholder 3">
            <a:extLst>
              <a:ext uri="{FF2B5EF4-FFF2-40B4-BE49-F238E27FC236}">
                <a16:creationId xmlns:a16="http://schemas.microsoft.com/office/drawing/2014/main" id="{DA6AD393-1FA3-47B9-AB32-92BCB64D6F3D}"/>
              </a:ext>
            </a:extLst>
          </p:cNvPr>
          <p:cNvSpPr>
            <a:spLocks noGrp="1"/>
          </p:cNvSpPr>
          <p:nvPr>
            <p:ph type="sldNum" sz="quarter" idx="12"/>
          </p:nvPr>
        </p:nvSpPr>
        <p:spPr>
          <a:xfrm>
            <a:off x="5651021" y="6270086"/>
            <a:ext cx="432758" cy="365125"/>
          </a:xfrm>
        </p:spPr>
        <p:txBody>
          <a:bodyPr/>
          <a:lstStyle/>
          <a:p>
            <a:fld id="{DC26A772-397F-4DFF-B8B5-B19AF3551A16}" type="slidenum">
              <a:rPr lang="en-US" smtClean="0"/>
              <a:t>29</a:t>
            </a:fld>
            <a:endParaRPr lang="en-US" dirty="0"/>
          </a:p>
        </p:txBody>
      </p:sp>
      <p:pic>
        <p:nvPicPr>
          <p:cNvPr id="5" name="Picture 4">
            <a:extLst>
              <a:ext uri="{FF2B5EF4-FFF2-40B4-BE49-F238E27FC236}">
                <a16:creationId xmlns:a16="http://schemas.microsoft.com/office/drawing/2014/main" id="{A471AC52-104E-4B2D-B5E6-7C75F1C1451A}"/>
              </a:ext>
            </a:extLst>
          </p:cNvPr>
          <p:cNvPicPr>
            <a:picLocks noChangeAspect="1"/>
          </p:cNvPicPr>
          <p:nvPr/>
        </p:nvPicPr>
        <p:blipFill>
          <a:blip r:embed="rId2"/>
          <a:stretch>
            <a:fillRect/>
          </a:stretch>
        </p:blipFill>
        <p:spPr>
          <a:xfrm>
            <a:off x="359434" y="5716590"/>
            <a:ext cx="934528" cy="918621"/>
          </a:xfrm>
          <a:prstGeom prst="rect">
            <a:avLst/>
          </a:prstGeom>
        </p:spPr>
      </p:pic>
      <p:pic>
        <p:nvPicPr>
          <p:cNvPr id="6" name="Picture 5">
            <a:extLst>
              <a:ext uri="{FF2B5EF4-FFF2-40B4-BE49-F238E27FC236}">
                <a16:creationId xmlns:a16="http://schemas.microsoft.com/office/drawing/2014/main" id="{FC1DFD9E-6175-4442-8197-7552ED2E79A1}"/>
              </a:ext>
            </a:extLst>
          </p:cNvPr>
          <p:cNvPicPr>
            <a:picLocks noChangeAspect="1"/>
          </p:cNvPicPr>
          <p:nvPr/>
        </p:nvPicPr>
        <p:blipFill>
          <a:blip r:embed="rId3"/>
          <a:stretch>
            <a:fillRect/>
          </a:stretch>
        </p:blipFill>
        <p:spPr>
          <a:xfrm>
            <a:off x="9894499" y="5802260"/>
            <a:ext cx="1988883" cy="832951"/>
          </a:xfrm>
          <a:prstGeom prst="rect">
            <a:avLst/>
          </a:prstGeom>
        </p:spPr>
      </p:pic>
    </p:spTree>
    <p:extLst>
      <p:ext uri="{BB962C8B-B14F-4D97-AF65-F5344CB8AC3E}">
        <p14:creationId xmlns:p14="http://schemas.microsoft.com/office/powerpoint/2010/main" val="149228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253584" y="74951"/>
            <a:ext cx="11353800" cy="1011456"/>
          </a:xfrm>
        </p:spPr>
        <p:txBody>
          <a:bodyPr>
            <a:normAutofit/>
          </a:bodyPr>
          <a:lstStyle/>
          <a:p>
            <a:r>
              <a:rPr lang="en-US" b="1" dirty="0">
                <a:ea typeface="Calibri" panose="020F0502020204030204" pitchFamily="34" charset="0"/>
                <a:cs typeface="Times New Roman" panose="02020603050405020304" pitchFamily="18" charset="0"/>
              </a:rPr>
              <a:t>IDA Knowledge Practice Standards (KPS): Overview </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3584" y="5693434"/>
            <a:ext cx="987075" cy="971408"/>
          </a:xfrm>
          <a:prstGeom prst="rect">
            <a:avLst/>
          </a:prstGeom>
        </p:spPr>
      </p:pic>
      <p:sp>
        <p:nvSpPr>
          <p:cNvPr id="5" name="TextBox 4">
            <a:extLst>
              <a:ext uri="{FF2B5EF4-FFF2-40B4-BE49-F238E27FC236}">
                <a16:creationId xmlns:a16="http://schemas.microsoft.com/office/drawing/2014/main" id="{C8CD6D90-308B-473A-ACF6-0768B7704546}"/>
              </a:ext>
            </a:extLst>
          </p:cNvPr>
          <p:cNvSpPr txBox="1"/>
          <p:nvPr/>
        </p:nvSpPr>
        <p:spPr>
          <a:xfrm>
            <a:off x="376382" y="921516"/>
            <a:ext cx="11022768" cy="5293757"/>
          </a:xfrm>
          <a:prstGeom prst="rect">
            <a:avLst/>
          </a:prstGeom>
          <a:noFill/>
        </p:spPr>
        <p:txBody>
          <a:bodyPr wrap="square" rtlCol="0">
            <a:spAutoFit/>
          </a:bodyPr>
          <a:lstStyle/>
          <a:p>
            <a:pPr>
              <a:spcBef>
                <a:spcPts val="600"/>
              </a:spcBef>
            </a:pPr>
            <a:r>
              <a:rPr lang="en-US" sz="3600" dirty="0"/>
              <a:t>International Dyslexia Association (IDA)</a:t>
            </a:r>
          </a:p>
          <a:p>
            <a:pPr marL="233363" indent="-233363">
              <a:spcBef>
                <a:spcPts val="600"/>
              </a:spcBef>
              <a:buFont typeface="Arial" panose="020B0604020202020204" pitchFamily="34" charset="0"/>
              <a:buChar char="•"/>
            </a:pPr>
            <a:r>
              <a:rPr lang="en-US" sz="3200" dirty="0"/>
              <a:t>The KPS define and outline the knowledge and skills teachers of reading should know and utilize </a:t>
            </a:r>
          </a:p>
          <a:p>
            <a:pPr marL="690563" lvl="1" indent="-233363">
              <a:spcBef>
                <a:spcPts val="600"/>
              </a:spcBef>
              <a:buFont typeface="Arial" panose="020B0604020202020204" pitchFamily="34" charset="0"/>
              <a:buChar char="•"/>
            </a:pPr>
            <a:r>
              <a:rPr lang="en-US" sz="2800" dirty="0"/>
              <a:t>To support </a:t>
            </a:r>
            <a:r>
              <a:rPr lang="en-US" sz="2800" i="1" dirty="0"/>
              <a:t>all</a:t>
            </a:r>
            <a:r>
              <a:rPr lang="en-US" sz="2800" dirty="0"/>
              <a:t> students’ reading proficiency </a:t>
            </a:r>
          </a:p>
          <a:p>
            <a:pPr marL="233363" indent="-233363">
              <a:spcBef>
                <a:spcPts val="600"/>
              </a:spcBef>
              <a:buFont typeface="Arial" panose="020B0604020202020204" pitchFamily="34" charset="0"/>
              <a:buChar char="•"/>
            </a:pPr>
            <a:r>
              <a:rPr lang="en-US" sz="3200" dirty="0"/>
              <a:t>Educator Training Initiative refined the KPS in 2018</a:t>
            </a:r>
          </a:p>
          <a:p>
            <a:pPr marL="690563" lvl="1" indent="-233363">
              <a:spcBef>
                <a:spcPts val="600"/>
              </a:spcBef>
              <a:buFont typeface="Arial" panose="020B0604020202020204" pitchFamily="34" charset="0"/>
              <a:buChar char="•"/>
            </a:pPr>
            <a:r>
              <a:rPr lang="en-US" sz="2800" dirty="0"/>
              <a:t>To align educator preparation resources with KPS</a:t>
            </a:r>
          </a:p>
          <a:p>
            <a:pPr marL="1147763" lvl="2" indent="-233363">
              <a:spcBef>
                <a:spcPts val="600"/>
              </a:spcBef>
              <a:buFont typeface="Arial" panose="020B0604020202020204" pitchFamily="34" charset="0"/>
              <a:buChar char="•"/>
            </a:pPr>
            <a:r>
              <a:rPr lang="en-US" sz="2600" dirty="0"/>
              <a:t>For example: publications, webinars, etc.</a:t>
            </a:r>
          </a:p>
          <a:p>
            <a:pPr marL="690563" lvl="1" indent="-233363">
              <a:spcBef>
                <a:spcPts val="600"/>
              </a:spcBef>
              <a:buFont typeface="Arial" panose="020B0604020202020204" pitchFamily="34" charset="0"/>
              <a:buChar char="•"/>
            </a:pPr>
            <a:r>
              <a:rPr lang="en-US" sz="2800" dirty="0"/>
              <a:t>To encourage application of KPS in pre-service and in-service educator preparation programs</a:t>
            </a:r>
          </a:p>
          <a:p>
            <a:pPr marL="571500" indent="-571500">
              <a:buFont typeface="Arial" panose="020B0604020202020204" pitchFamily="34" charset="0"/>
              <a:buChar char="•"/>
            </a:pPr>
            <a:endParaRPr lang="en-US" sz="3600" dirty="0"/>
          </a:p>
        </p:txBody>
      </p:sp>
      <p:sp>
        <p:nvSpPr>
          <p:cNvPr id="6" name="Rectangle 5">
            <a:extLst>
              <a:ext uri="{FF2B5EF4-FFF2-40B4-BE49-F238E27FC236}">
                <a16:creationId xmlns:a16="http://schemas.microsoft.com/office/drawing/2014/main" id="{F9E04A4F-1DBA-4FFD-94DE-D3C0CE13C883}"/>
              </a:ext>
            </a:extLst>
          </p:cNvPr>
          <p:cNvSpPr/>
          <p:nvPr/>
        </p:nvSpPr>
        <p:spPr>
          <a:xfrm>
            <a:off x="1363457" y="5854108"/>
            <a:ext cx="4149098" cy="307777"/>
          </a:xfrm>
          <a:prstGeom prst="rect">
            <a:avLst/>
          </a:prstGeom>
        </p:spPr>
        <p:txBody>
          <a:bodyPr wrap="square">
            <a:spAutoFit/>
          </a:bodyPr>
          <a:lstStyle/>
          <a:p>
            <a:r>
              <a:rPr lang="en-US" sz="1400" dirty="0"/>
              <a:t>International Dyslexia Association (IDA), 2021a</a:t>
            </a:r>
          </a:p>
        </p:txBody>
      </p:sp>
      <p:sp>
        <p:nvSpPr>
          <p:cNvPr id="7" name="Slide Number Placeholder 6">
            <a:extLst>
              <a:ext uri="{FF2B5EF4-FFF2-40B4-BE49-F238E27FC236}">
                <a16:creationId xmlns:a16="http://schemas.microsoft.com/office/drawing/2014/main" id="{A344FDF4-1191-4B7F-B07E-2E2B680C0F62}"/>
              </a:ext>
            </a:extLst>
          </p:cNvPr>
          <p:cNvSpPr>
            <a:spLocks noGrp="1"/>
          </p:cNvSpPr>
          <p:nvPr>
            <p:ph type="sldNum" sz="quarter" idx="12"/>
          </p:nvPr>
        </p:nvSpPr>
        <p:spPr>
          <a:xfrm>
            <a:off x="5752923" y="6304467"/>
            <a:ext cx="355121" cy="365125"/>
          </a:xfrm>
        </p:spPr>
        <p:txBody>
          <a:bodyPr/>
          <a:lstStyle/>
          <a:p>
            <a:fld id="{DC26A772-397F-4DFF-B8B5-B19AF3551A16}" type="slidenum">
              <a:rPr lang="en-US" smtClean="0"/>
              <a:t>3</a:t>
            </a:fld>
            <a:endParaRPr lang="en-US" dirty="0"/>
          </a:p>
        </p:txBody>
      </p:sp>
      <p:pic>
        <p:nvPicPr>
          <p:cNvPr id="3" name="Picture 2">
            <a:extLst>
              <a:ext uri="{FF2B5EF4-FFF2-40B4-BE49-F238E27FC236}">
                <a16:creationId xmlns:a16="http://schemas.microsoft.com/office/drawing/2014/main" id="{BC79A197-2C31-4522-81A2-944B19B6AF35}"/>
              </a:ext>
            </a:extLst>
          </p:cNvPr>
          <p:cNvPicPr>
            <a:picLocks noChangeAspect="1"/>
          </p:cNvPicPr>
          <p:nvPr/>
        </p:nvPicPr>
        <p:blipFill>
          <a:blip r:embed="rId3"/>
          <a:stretch>
            <a:fillRect/>
          </a:stretch>
        </p:blipFill>
        <p:spPr>
          <a:xfrm>
            <a:off x="10320034" y="5991541"/>
            <a:ext cx="1494383" cy="625853"/>
          </a:xfrm>
          <a:prstGeom prst="rect">
            <a:avLst/>
          </a:prstGeom>
        </p:spPr>
      </p:pic>
    </p:spTree>
    <p:extLst>
      <p:ext uri="{BB962C8B-B14F-4D97-AF65-F5344CB8AC3E}">
        <p14:creationId xmlns:p14="http://schemas.microsoft.com/office/powerpoint/2010/main" val="121797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BC9E-BA06-4DA5-9961-D5201EFB41AD}"/>
              </a:ext>
            </a:extLst>
          </p:cNvPr>
          <p:cNvSpPr>
            <a:spLocks noGrp="1"/>
          </p:cNvSpPr>
          <p:nvPr>
            <p:ph type="title"/>
          </p:nvPr>
        </p:nvSpPr>
        <p:spPr>
          <a:xfrm>
            <a:off x="329320" y="228190"/>
            <a:ext cx="11439007" cy="846467"/>
          </a:xfrm>
        </p:spPr>
        <p:txBody>
          <a:bodyPr>
            <a:normAutofit/>
          </a:bodyPr>
          <a:lstStyle/>
          <a:p>
            <a:r>
              <a:rPr lang="en-US" b="1" dirty="0" err="1"/>
              <a:t>GaPSC</a:t>
            </a:r>
            <a:r>
              <a:rPr lang="en-US" b="1" dirty="0"/>
              <a:t> Approved Dyslexia Endorsement Programs</a:t>
            </a:r>
            <a:endParaRPr lang="en-US" dirty="0"/>
          </a:p>
        </p:txBody>
      </p:sp>
      <p:sp>
        <p:nvSpPr>
          <p:cNvPr id="3" name="Content Placeholder 2">
            <a:extLst>
              <a:ext uri="{FF2B5EF4-FFF2-40B4-BE49-F238E27FC236}">
                <a16:creationId xmlns:a16="http://schemas.microsoft.com/office/drawing/2014/main" id="{E43B4EEB-66C0-4D5A-AB2B-4C27DBF0B4D0}"/>
              </a:ext>
            </a:extLst>
          </p:cNvPr>
          <p:cNvSpPr>
            <a:spLocks noGrp="1"/>
          </p:cNvSpPr>
          <p:nvPr>
            <p:ph idx="1"/>
          </p:nvPr>
        </p:nvSpPr>
        <p:spPr>
          <a:xfrm>
            <a:off x="1206630" y="1074657"/>
            <a:ext cx="10656049" cy="5633170"/>
          </a:xfrm>
        </p:spPr>
        <p:txBody>
          <a:bodyPr>
            <a:normAutofit fontScale="92500" lnSpcReduction="20000"/>
          </a:bodyPr>
          <a:lstStyle/>
          <a:p>
            <a:r>
              <a:rPr lang="en-US" dirty="0">
                <a:hlinkClick r:id="rId2"/>
              </a:rPr>
              <a:t>Central Savannah River Area RESA</a:t>
            </a:r>
          </a:p>
          <a:p>
            <a:r>
              <a:rPr lang="en-US" dirty="0">
                <a:hlinkClick r:id="rId2"/>
              </a:rPr>
              <a:t>Georgia College and State University</a:t>
            </a:r>
            <a:endParaRPr lang="en-US" dirty="0"/>
          </a:p>
          <a:p>
            <a:r>
              <a:rPr lang="en-US" dirty="0">
                <a:hlinkClick r:id="rId3"/>
              </a:rPr>
              <a:t>Georgia State University</a:t>
            </a:r>
            <a:endParaRPr lang="en-US" dirty="0"/>
          </a:p>
          <a:p>
            <a:r>
              <a:rPr lang="en-US" dirty="0">
                <a:hlinkClick r:id="rId4"/>
              </a:rPr>
              <a:t>Griffin RESA</a:t>
            </a:r>
            <a:endParaRPr lang="en-US" dirty="0"/>
          </a:p>
          <a:p>
            <a:r>
              <a:rPr lang="en-US" dirty="0">
                <a:hlinkClick r:id="rId5"/>
              </a:rPr>
              <a:t>Metro RESA</a:t>
            </a:r>
            <a:endParaRPr lang="en-US" dirty="0"/>
          </a:p>
          <a:p>
            <a:r>
              <a:rPr lang="en-US" dirty="0">
                <a:hlinkClick r:id="rId6"/>
              </a:rPr>
              <a:t>Middle Georgia RESA</a:t>
            </a:r>
            <a:endParaRPr lang="en-US" dirty="0"/>
          </a:p>
          <a:p>
            <a:r>
              <a:rPr lang="en-US" dirty="0">
                <a:hlinkClick r:id="rId7"/>
              </a:rPr>
              <a:t>North Georgia RESA</a:t>
            </a:r>
            <a:endParaRPr lang="en-US" dirty="0"/>
          </a:p>
          <a:p>
            <a:r>
              <a:rPr lang="en-US" dirty="0">
                <a:hlinkClick r:id="rId8" action="ppaction://hlinkfile"/>
              </a:rPr>
              <a:t>Northwest Georgia RESA</a:t>
            </a:r>
            <a:endParaRPr lang="en-US" dirty="0"/>
          </a:p>
          <a:p>
            <a:r>
              <a:rPr lang="en-US" dirty="0">
                <a:hlinkClick r:id="rId9"/>
              </a:rPr>
              <a:t>Shorter University</a:t>
            </a:r>
            <a:endParaRPr lang="en-US" dirty="0"/>
          </a:p>
          <a:p>
            <a:r>
              <a:rPr lang="en-US" dirty="0">
                <a:hlinkClick r:id="rId10"/>
              </a:rPr>
              <a:t>Thomas University</a:t>
            </a:r>
            <a:endParaRPr lang="en-US" dirty="0"/>
          </a:p>
          <a:p>
            <a:r>
              <a:rPr lang="en-US" dirty="0">
                <a:hlinkClick r:id="rId11"/>
              </a:rPr>
              <a:t>University of Georgia</a:t>
            </a:r>
            <a:endParaRPr lang="en-US" dirty="0"/>
          </a:p>
          <a:p>
            <a:r>
              <a:rPr lang="en-US" dirty="0">
                <a:hlinkClick r:id="rId12"/>
              </a:rPr>
              <a:t>University of West Georgia</a:t>
            </a:r>
            <a:endParaRPr lang="en-US" dirty="0"/>
          </a:p>
          <a:p>
            <a:r>
              <a:rPr lang="en-US" dirty="0">
                <a:hlinkClick r:id="rId13"/>
              </a:rPr>
              <a:t>West Georgia RESA</a:t>
            </a:r>
            <a:endParaRPr lang="en-US" dirty="0"/>
          </a:p>
        </p:txBody>
      </p:sp>
      <p:sp>
        <p:nvSpPr>
          <p:cNvPr id="4" name="Slide Number Placeholder 3">
            <a:extLst>
              <a:ext uri="{FF2B5EF4-FFF2-40B4-BE49-F238E27FC236}">
                <a16:creationId xmlns:a16="http://schemas.microsoft.com/office/drawing/2014/main" id="{2ABDA603-D0FC-4C68-95D5-FA67624537CA}"/>
              </a:ext>
            </a:extLst>
          </p:cNvPr>
          <p:cNvSpPr>
            <a:spLocks noGrp="1"/>
          </p:cNvSpPr>
          <p:nvPr>
            <p:ph type="sldNum" sz="quarter" idx="12"/>
          </p:nvPr>
        </p:nvSpPr>
        <p:spPr>
          <a:xfrm>
            <a:off x="6328339" y="6342702"/>
            <a:ext cx="412630" cy="365125"/>
          </a:xfrm>
        </p:spPr>
        <p:txBody>
          <a:bodyPr/>
          <a:lstStyle/>
          <a:p>
            <a:fld id="{DC26A772-397F-4DFF-B8B5-B19AF3551A16}" type="slidenum">
              <a:rPr lang="en-US" smtClean="0"/>
              <a:t>30</a:t>
            </a:fld>
            <a:endParaRPr lang="en-US" dirty="0"/>
          </a:p>
        </p:txBody>
      </p:sp>
      <p:pic>
        <p:nvPicPr>
          <p:cNvPr id="5" name="Picture 4">
            <a:extLst>
              <a:ext uri="{FF2B5EF4-FFF2-40B4-BE49-F238E27FC236}">
                <a16:creationId xmlns:a16="http://schemas.microsoft.com/office/drawing/2014/main" id="{B783F159-9198-4121-B2D0-07E9AFC2CDDA}"/>
              </a:ext>
            </a:extLst>
          </p:cNvPr>
          <p:cNvPicPr>
            <a:picLocks noChangeAspect="1"/>
          </p:cNvPicPr>
          <p:nvPr/>
        </p:nvPicPr>
        <p:blipFill>
          <a:blip r:embed="rId14"/>
          <a:stretch>
            <a:fillRect/>
          </a:stretch>
        </p:blipFill>
        <p:spPr>
          <a:xfrm>
            <a:off x="329320" y="5935974"/>
            <a:ext cx="705850" cy="693835"/>
          </a:xfrm>
          <a:prstGeom prst="rect">
            <a:avLst/>
          </a:prstGeom>
        </p:spPr>
      </p:pic>
      <p:pic>
        <p:nvPicPr>
          <p:cNvPr id="6" name="Picture 5">
            <a:extLst>
              <a:ext uri="{FF2B5EF4-FFF2-40B4-BE49-F238E27FC236}">
                <a16:creationId xmlns:a16="http://schemas.microsoft.com/office/drawing/2014/main" id="{92348C74-52AC-4C8C-A25C-2E82B03C4854}"/>
              </a:ext>
            </a:extLst>
          </p:cNvPr>
          <p:cNvPicPr>
            <a:picLocks noChangeAspect="1"/>
          </p:cNvPicPr>
          <p:nvPr/>
        </p:nvPicPr>
        <p:blipFill>
          <a:blip r:embed="rId15"/>
          <a:stretch>
            <a:fillRect/>
          </a:stretch>
        </p:blipFill>
        <p:spPr>
          <a:xfrm>
            <a:off x="10128377" y="5935974"/>
            <a:ext cx="1803313" cy="755234"/>
          </a:xfrm>
          <a:prstGeom prst="rect">
            <a:avLst/>
          </a:prstGeom>
        </p:spPr>
      </p:pic>
    </p:spTree>
    <p:extLst>
      <p:ext uri="{BB962C8B-B14F-4D97-AF65-F5344CB8AC3E}">
        <p14:creationId xmlns:p14="http://schemas.microsoft.com/office/powerpoint/2010/main" val="109724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16" y="340518"/>
            <a:ext cx="10515600" cy="681037"/>
          </a:xfrm>
        </p:spPr>
        <p:txBody>
          <a:bodyPr>
            <a:noAutofit/>
          </a:bodyPr>
          <a:lstStyle/>
          <a:p>
            <a:r>
              <a:rPr lang="en-US" b="1" dirty="0">
                <a:ea typeface="Calibri" panose="020F0502020204030204" pitchFamily="34" charset="0"/>
                <a:cs typeface="Times New Roman" panose="02020603050405020304" pitchFamily="18" charset="0"/>
              </a:rPr>
              <a:t>Endorsement Programs: Candidate Eligibility</a:t>
            </a:r>
            <a:endParaRPr lang="en-US" b="1" dirty="0"/>
          </a:p>
        </p:txBody>
      </p:sp>
      <p:sp>
        <p:nvSpPr>
          <p:cNvPr id="3" name="Content Placeholder 2"/>
          <p:cNvSpPr>
            <a:spLocks noGrp="1"/>
          </p:cNvSpPr>
          <p:nvPr>
            <p:ph idx="1"/>
          </p:nvPr>
        </p:nvSpPr>
        <p:spPr>
          <a:xfrm>
            <a:off x="637032" y="1088609"/>
            <a:ext cx="10515600" cy="1590583"/>
          </a:xfrm>
        </p:spPr>
        <p:txBody>
          <a:bodyPr>
            <a:noAutofit/>
          </a:bodyPr>
          <a:lstStyle/>
          <a:p>
            <a:pPr marL="0" indent="0">
              <a:buNone/>
            </a:pPr>
            <a:r>
              <a:rPr lang="en-US" dirty="0">
                <a:hlinkClick r:id="rId2"/>
              </a:rPr>
              <a:t>505-2-.192 DYSLEXIA ENDORSEMENT</a:t>
            </a:r>
            <a:endParaRPr lang="en-US" dirty="0"/>
          </a:p>
          <a:p>
            <a:pPr marL="0" indent="0">
              <a:buNone/>
            </a:pPr>
            <a:r>
              <a:rPr lang="en-US" sz="2400" dirty="0"/>
              <a:t>(1) Eligibility Requirements.</a:t>
            </a:r>
          </a:p>
          <a:p>
            <a:pPr marL="800100" lvl="1" indent="-342900">
              <a:buAutoNum type="alphaLcParenBoth"/>
            </a:pPr>
            <a:r>
              <a:rPr lang="en-US" sz="2000" dirty="0"/>
              <a:t>To be eligible for the professional Dyslexia Endorsement, the applicant must hold a level four (4) or higher renewable professional certificate in any teaching, service or leadership field and complete other requirements outlined in </a:t>
            </a:r>
            <a:r>
              <a:rPr lang="en-US" sz="2000" dirty="0" err="1"/>
              <a:t>GaPSC</a:t>
            </a:r>
            <a:r>
              <a:rPr lang="en-US" sz="2000" dirty="0"/>
              <a:t> Rule 505-2-.14 ENDORSEMENTS.</a:t>
            </a:r>
          </a:p>
          <a:p>
            <a:pPr marL="800100" lvl="1" indent="-342900">
              <a:buAutoNum type="alphaLcParenBoth"/>
            </a:pPr>
            <a:r>
              <a:rPr lang="en-US" sz="2000" dirty="0"/>
              <a:t>To be eligible for the Five-Year Induction Dyslexia Endorsement, the applicant must hold a level four (4) or higher Five-Year Induction certificate in any teaching field and complete other requirements outlined in </a:t>
            </a:r>
            <a:r>
              <a:rPr lang="en-US" sz="2000" dirty="0" err="1"/>
              <a:t>GaPSC</a:t>
            </a:r>
            <a:r>
              <a:rPr lang="en-US" sz="2000" dirty="0"/>
              <a:t> Rule 505-2-.14 ENDORSEMENTS.</a:t>
            </a:r>
          </a:p>
          <a:p>
            <a:pPr marL="0" indent="0">
              <a:buNone/>
            </a:pPr>
            <a:r>
              <a:rPr lang="en-US" sz="2400" dirty="0"/>
              <a:t>(2) In-Field Statement (See </a:t>
            </a:r>
            <a:r>
              <a:rPr lang="en-US" sz="2400" dirty="0" err="1"/>
              <a:t>GaPSC</a:t>
            </a:r>
            <a:r>
              <a:rPr lang="en-US" sz="2400" dirty="0"/>
              <a:t> Rule 505-2-.40 IN-FIELD ASSIGNMENT).</a:t>
            </a:r>
          </a:p>
          <a:p>
            <a:pPr marL="800100" lvl="1" indent="-342900">
              <a:buAutoNum type="alphaLcParenBoth"/>
            </a:pPr>
            <a:r>
              <a:rPr lang="en-US" sz="2000" dirty="0"/>
              <a:t>An individual with the Dyslexia Endorsement has strengthened and enhanced competency for recognizing the characteristics of dyslexia and the ability to support students with dyslexia in the field and at the grade levels of their base certificate fields. </a:t>
            </a:r>
          </a:p>
          <a:p>
            <a:pPr marL="800100" lvl="1" indent="-342900">
              <a:buAutoNum type="alphaLcParenBoth"/>
            </a:pPr>
            <a:r>
              <a:rPr lang="en-US" sz="2000" dirty="0"/>
              <a:t>Each state-approved curriculum course, with specified certificate fields that are designated as infield, may be found under Certification/Curriculum Assignment Policies (CAPS) on the </a:t>
            </a:r>
            <a:r>
              <a:rPr lang="en-US" sz="2000" dirty="0" err="1"/>
              <a:t>GaPSC</a:t>
            </a:r>
            <a:r>
              <a:rPr lang="en-US" sz="2000" dirty="0"/>
              <a:t> web site at </a:t>
            </a:r>
            <a:r>
              <a:rPr lang="en-US" sz="2000" dirty="0">
                <a:hlinkClick r:id="rId3"/>
              </a:rPr>
              <a:t>www.gapsc.com</a:t>
            </a:r>
            <a:r>
              <a:rPr lang="en-US" sz="2000" dirty="0"/>
              <a:t> </a:t>
            </a:r>
          </a:p>
        </p:txBody>
      </p:sp>
      <p:sp>
        <p:nvSpPr>
          <p:cNvPr id="4" name="Slide Number Placeholder 3"/>
          <p:cNvSpPr>
            <a:spLocks noGrp="1"/>
          </p:cNvSpPr>
          <p:nvPr>
            <p:ph type="sldNum" sz="quarter" idx="12"/>
          </p:nvPr>
        </p:nvSpPr>
        <p:spPr>
          <a:xfrm>
            <a:off x="5665513" y="6356350"/>
            <a:ext cx="458638" cy="365125"/>
          </a:xfrm>
        </p:spPr>
        <p:txBody>
          <a:bodyPr/>
          <a:lstStyle/>
          <a:p>
            <a:fld id="{DC26A772-397F-4DFF-B8B5-B19AF3551A16}" type="slidenum">
              <a:rPr lang="en-US" smtClean="0"/>
              <a:t>31</a:t>
            </a:fld>
            <a:endParaRPr lang="en-US" dirty="0"/>
          </a:p>
        </p:txBody>
      </p:sp>
      <p:pic>
        <p:nvPicPr>
          <p:cNvPr id="5" name="Picture 4"/>
          <p:cNvPicPr>
            <a:picLocks noChangeAspect="1"/>
          </p:cNvPicPr>
          <p:nvPr/>
        </p:nvPicPr>
        <p:blipFill>
          <a:blip r:embed="rId4"/>
          <a:stretch>
            <a:fillRect/>
          </a:stretch>
        </p:blipFill>
        <p:spPr>
          <a:xfrm>
            <a:off x="310608" y="5983807"/>
            <a:ext cx="750441" cy="737668"/>
          </a:xfrm>
          <a:prstGeom prst="rect">
            <a:avLst/>
          </a:prstGeom>
        </p:spPr>
      </p:pic>
      <p:pic>
        <p:nvPicPr>
          <p:cNvPr id="6" name="Picture 5"/>
          <p:cNvPicPr>
            <a:picLocks noChangeAspect="1"/>
          </p:cNvPicPr>
          <p:nvPr/>
        </p:nvPicPr>
        <p:blipFill>
          <a:blip r:embed="rId5"/>
          <a:stretch>
            <a:fillRect/>
          </a:stretch>
        </p:blipFill>
        <p:spPr>
          <a:xfrm>
            <a:off x="10265434" y="6044705"/>
            <a:ext cx="1615957" cy="676769"/>
          </a:xfrm>
          <a:prstGeom prst="rect">
            <a:avLst/>
          </a:prstGeom>
        </p:spPr>
      </p:pic>
    </p:spTree>
    <p:extLst>
      <p:ext uri="{BB962C8B-B14F-4D97-AF65-F5344CB8AC3E}">
        <p14:creationId xmlns:p14="http://schemas.microsoft.com/office/powerpoint/2010/main" val="752848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44" y="136525"/>
            <a:ext cx="10515600" cy="681037"/>
          </a:xfrm>
        </p:spPr>
        <p:txBody>
          <a:bodyPr>
            <a:noAutofit/>
          </a:bodyPr>
          <a:lstStyle/>
          <a:p>
            <a:r>
              <a:rPr lang="en-US" b="1" dirty="0">
                <a:ea typeface="Calibri" panose="020F0502020204030204" pitchFamily="34" charset="0"/>
                <a:cs typeface="Times New Roman" panose="02020603050405020304" pitchFamily="18" charset="0"/>
              </a:rPr>
              <a:t>Evaluating and Selecting a Training Program</a:t>
            </a:r>
            <a:endParaRPr lang="en-US" b="1" dirty="0"/>
          </a:p>
        </p:txBody>
      </p:sp>
      <p:sp>
        <p:nvSpPr>
          <p:cNvPr id="3" name="Content Placeholder 2"/>
          <p:cNvSpPr>
            <a:spLocks noGrp="1"/>
          </p:cNvSpPr>
          <p:nvPr>
            <p:ph idx="1"/>
          </p:nvPr>
        </p:nvSpPr>
        <p:spPr>
          <a:xfrm>
            <a:off x="637031" y="679622"/>
            <a:ext cx="11077173" cy="6178378"/>
          </a:xfrm>
        </p:spPr>
        <p:txBody>
          <a:bodyPr>
            <a:noAutofit/>
          </a:bodyPr>
          <a:lstStyle/>
          <a:p>
            <a:pPr marL="0" indent="0">
              <a:buNone/>
            </a:pPr>
            <a:endParaRPr lang="en-US" sz="4000" dirty="0"/>
          </a:p>
          <a:p>
            <a:pPr marL="0" indent="0">
              <a:buNone/>
            </a:pPr>
            <a:r>
              <a:rPr lang="en-US" sz="4000" dirty="0"/>
              <a:t>           One size does </a:t>
            </a:r>
            <a:r>
              <a:rPr lang="en-US" sz="4000" b="1" dirty="0"/>
              <a:t>NOT</a:t>
            </a:r>
            <a:r>
              <a:rPr lang="en-US" sz="4000" dirty="0"/>
              <a:t> fit all! </a:t>
            </a:r>
          </a:p>
          <a:p>
            <a:pPr marL="0" indent="0">
              <a:buNone/>
            </a:pPr>
            <a:endParaRPr lang="en-US" sz="4000" dirty="0"/>
          </a:p>
          <a:p>
            <a:r>
              <a:rPr lang="en-US" sz="3600" dirty="0"/>
              <a:t>Factors to consider</a:t>
            </a:r>
          </a:p>
          <a:p>
            <a:pPr lvl="1"/>
            <a:r>
              <a:rPr lang="en-US" dirty="0"/>
              <a:t>Alignment of curriculum with IDA KPS; IDA-accredited</a:t>
            </a:r>
          </a:p>
          <a:p>
            <a:pPr lvl="1"/>
            <a:r>
              <a:rPr lang="en-US" dirty="0"/>
              <a:t>Current and future role of the individual(s) seeking training</a:t>
            </a:r>
          </a:p>
          <a:p>
            <a:pPr lvl="1"/>
            <a:r>
              <a:rPr lang="en-US" dirty="0"/>
              <a:t>Previous training and experience of the individual(s) seeking training</a:t>
            </a:r>
          </a:p>
          <a:p>
            <a:pPr lvl="1"/>
            <a:r>
              <a:rPr lang="en-US" dirty="0"/>
              <a:t>Rigor and length</a:t>
            </a:r>
          </a:p>
          <a:p>
            <a:pPr lvl="1"/>
            <a:r>
              <a:rPr lang="en-US" dirty="0"/>
              <a:t>Qualifications of instructor(s)</a:t>
            </a:r>
          </a:p>
          <a:p>
            <a:pPr lvl="1"/>
            <a:r>
              <a:rPr lang="en-US" dirty="0"/>
              <a:t>Credential goal (e.g., degree, endorsement, certificate)</a:t>
            </a:r>
          </a:p>
          <a:p>
            <a:pPr lvl="1"/>
            <a:r>
              <a:rPr lang="en-US" dirty="0"/>
              <a:t>Cost</a:t>
            </a:r>
          </a:p>
          <a:p>
            <a:pPr marL="0" indent="0">
              <a:buNone/>
            </a:pPr>
            <a:endParaRPr lang="en-US" dirty="0"/>
          </a:p>
          <a:p>
            <a:pPr marL="0" indent="0">
              <a:buNone/>
            </a:pPr>
            <a:endParaRPr lang="en-US" dirty="0"/>
          </a:p>
          <a:p>
            <a:pPr marL="0" indent="0">
              <a:buNone/>
            </a:pPr>
            <a:endParaRPr lang="en-US" sz="2000" dirty="0"/>
          </a:p>
        </p:txBody>
      </p:sp>
      <p:sp>
        <p:nvSpPr>
          <p:cNvPr id="4" name="Slide Number Placeholder 3"/>
          <p:cNvSpPr>
            <a:spLocks noGrp="1"/>
          </p:cNvSpPr>
          <p:nvPr>
            <p:ph type="sldNum" sz="quarter" idx="12"/>
          </p:nvPr>
        </p:nvSpPr>
        <p:spPr>
          <a:xfrm>
            <a:off x="5665513" y="6356350"/>
            <a:ext cx="458638" cy="365125"/>
          </a:xfrm>
        </p:spPr>
        <p:txBody>
          <a:bodyPr/>
          <a:lstStyle/>
          <a:p>
            <a:fld id="{DC26A772-397F-4DFF-B8B5-B19AF3551A16}" type="slidenum">
              <a:rPr lang="en-US" smtClean="0"/>
              <a:t>32</a:t>
            </a:fld>
            <a:endParaRPr lang="en-US" dirty="0"/>
          </a:p>
        </p:txBody>
      </p:sp>
      <p:pic>
        <p:nvPicPr>
          <p:cNvPr id="5" name="Picture 4"/>
          <p:cNvPicPr>
            <a:picLocks noChangeAspect="1"/>
          </p:cNvPicPr>
          <p:nvPr/>
        </p:nvPicPr>
        <p:blipFill>
          <a:blip r:embed="rId2"/>
          <a:stretch>
            <a:fillRect/>
          </a:stretch>
        </p:blipFill>
        <p:spPr>
          <a:xfrm>
            <a:off x="310608" y="5983807"/>
            <a:ext cx="750441" cy="737668"/>
          </a:xfrm>
          <a:prstGeom prst="rect">
            <a:avLst/>
          </a:prstGeom>
        </p:spPr>
      </p:pic>
      <p:pic>
        <p:nvPicPr>
          <p:cNvPr id="6" name="Picture 5"/>
          <p:cNvPicPr>
            <a:picLocks noChangeAspect="1"/>
          </p:cNvPicPr>
          <p:nvPr/>
        </p:nvPicPr>
        <p:blipFill>
          <a:blip r:embed="rId3"/>
          <a:stretch>
            <a:fillRect/>
          </a:stretch>
        </p:blipFill>
        <p:spPr>
          <a:xfrm>
            <a:off x="10265434" y="6044705"/>
            <a:ext cx="1615957" cy="676769"/>
          </a:xfrm>
          <a:prstGeom prst="rect">
            <a:avLst/>
          </a:prstGeom>
        </p:spPr>
      </p:pic>
      <p:pic>
        <p:nvPicPr>
          <p:cNvPr id="7" name="Picture 6">
            <a:extLst>
              <a:ext uri="{FF2B5EF4-FFF2-40B4-BE49-F238E27FC236}">
                <a16:creationId xmlns:a16="http://schemas.microsoft.com/office/drawing/2014/main" id="{F5051EC5-ACA5-4FB8-A012-700D82746406}"/>
              </a:ext>
            </a:extLst>
          </p:cNvPr>
          <p:cNvPicPr>
            <a:picLocks noChangeAspect="1"/>
          </p:cNvPicPr>
          <p:nvPr/>
        </p:nvPicPr>
        <p:blipFill rotWithShape="1">
          <a:blip r:embed="rId4"/>
          <a:srcRect l="-19392" r="23647"/>
          <a:stretch/>
        </p:blipFill>
        <p:spPr>
          <a:xfrm>
            <a:off x="6397770" y="817562"/>
            <a:ext cx="3719383" cy="2002866"/>
          </a:xfrm>
          <a:prstGeom prst="rect">
            <a:avLst/>
          </a:prstGeom>
        </p:spPr>
      </p:pic>
    </p:spTree>
    <p:extLst>
      <p:ext uri="{BB962C8B-B14F-4D97-AF65-F5344CB8AC3E}">
        <p14:creationId xmlns:p14="http://schemas.microsoft.com/office/powerpoint/2010/main" val="785209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E860-908F-429A-9177-17AD708903A4}"/>
              </a:ext>
            </a:extLst>
          </p:cNvPr>
          <p:cNvSpPr>
            <a:spLocks noGrp="1"/>
          </p:cNvSpPr>
          <p:nvPr>
            <p:ph type="title"/>
          </p:nvPr>
        </p:nvSpPr>
        <p:spPr>
          <a:xfrm>
            <a:off x="563880" y="296671"/>
            <a:ext cx="10515600" cy="768731"/>
          </a:xfrm>
        </p:spPr>
        <p:txBody>
          <a:bodyPr/>
          <a:lstStyle/>
          <a:p>
            <a:r>
              <a:rPr lang="en-US" b="1" dirty="0"/>
              <a:t>Scholarship Opportunities</a:t>
            </a:r>
          </a:p>
        </p:txBody>
      </p:sp>
      <p:sp>
        <p:nvSpPr>
          <p:cNvPr id="3" name="Content Placeholder 2">
            <a:extLst>
              <a:ext uri="{FF2B5EF4-FFF2-40B4-BE49-F238E27FC236}">
                <a16:creationId xmlns:a16="http://schemas.microsoft.com/office/drawing/2014/main" id="{98340DC4-D02C-4332-BEA6-8E4E1A189EA9}"/>
              </a:ext>
            </a:extLst>
          </p:cNvPr>
          <p:cNvSpPr>
            <a:spLocks noGrp="1"/>
          </p:cNvSpPr>
          <p:nvPr>
            <p:ph idx="1"/>
          </p:nvPr>
        </p:nvSpPr>
        <p:spPr>
          <a:xfrm>
            <a:off x="563880" y="964683"/>
            <a:ext cx="10515600" cy="4351338"/>
          </a:xfrm>
        </p:spPr>
        <p:txBody>
          <a:bodyPr/>
          <a:lstStyle/>
          <a:p>
            <a:r>
              <a:rPr lang="en-US" dirty="0"/>
              <a:t>IDA-GA Scholarship Program</a:t>
            </a:r>
          </a:p>
        </p:txBody>
      </p:sp>
      <p:sp>
        <p:nvSpPr>
          <p:cNvPr id="4" name="Slide Number Placeholder 3">
            <a:extLst>
              <a:ext uri="{FF2B5EF4-FFF2-40B4-BE49-F238E27FC236}">
                <a16:creationId xmlns:a16="http://schemas.microsoft.com/office/drawing/2014/main" id="{29EEA7B5-27B2-4851-AC93-1CB82649FA03}"/>
              </a:ext>
            </a:extLst>
          </p:cNvPr>
          <p:cNvSpPr>
            <a:spLocks noGrp="1"/>
          </p:cNvSpPr>
          <p:nvPr>
            <p:ph type="sldNum" sz="quarter" idx="12"/>
          </p:nvPr>
        </p:nvSpPr>
        <p:spPr>
          <a:xfrm>
            <a:off x="5439638" y="6408813"/>
            <a:ext cx="372374" cy="365125"/>
          </a:xfrm>
        </p:spPr>
        <p:txBody>
          <a:bodyPr/>
          <a:lstStyle/>
          <a:p>
            <a:fld id="{DC26A772-397F-4DFF-B8B5-B19AF3551A16}" type="slidenum">
              <a:rPr lang="en-US" smtClean="0"/>
              <a:t>33</a:t>
            </a:fld>
            <a:endParaRPr lang="en-US" dirty="0"/>
          </a:p>
        </p:txBody>
      </p:sp>
      <p:pic>
        <p:nvPicPr>
          <p:cNvPr id="5" name="Picture 4">
            <a:hlinkClick r:id="rId2"/>
            <a:extLst>
              <a:ext uri="{FF2B5EF4-FFF2-40B4-BE49-F238E27FC236}">
                <a16:creationId xmlns:a16="http://schemas.microsoft.com/office/drawing/2014/main" id="{B3F1579C-7288-4674-A575-6A55D2CF59AF}"/>
              </a:ext>
            </a:extLst>
          </p:cNvPr>
          <p:cNvPicPr>
            <a:picLocks noChangeAspect="1"/>
          </p:cNvPicPr>
          <p:nvPr/>
        </p:nvPicPr>
        <p:blipFill rotWithShape="1">
          <a:blip r:embed="rId3"/>
          <a:srcRect l="33675" t="24400" r="17650" b="7314"/>
          <a:stretch/>
        </p:blipFill>
        <p:spPr>
          <a:xfrm>
            <a:off x="2720690" y="1611981"/>
            <a:ext cx="5810271" cy="4585001"/>
          </a:xfrm>
          <a:prstGeom prst="rect">
            <a:avLst/>
          </a:prstGeom>
          <a:ln>
            <a:solidFill>
              <a:schemeClr val="tx1"/>
            </a:solidFill>
          </a:ln>
        </p:spPr>
      </p:pic>
      <p:pic>
        <p:nvPicPr>
          <p:cNvPr id="6" name="Picture 5">
            <a:extLst>
              <a:ext uri="{FF2B5EF4-FFF2-40B4-BE49-F238E27FC236}">
                <a16:creationId xmlns:a16="http://schemas.microsoft.com/office/drawing/2014/main" id="{00DAFDA6-AFD6-440A-A630-F9B7EA34F13C}"/>
              </a:ext>
            </a:extLst>
          </p:cNvPr>
          <p:cNvPicPr>
            <a:picLocks noChangeAspect="1"/>
          </p:cNvPicPr>
          <p:nvPr/>
        </p:nvPicPr>
        <p:blipFill>
          <a:blip r:embed="rId4"/>
          <a:stretch>
            <a:fillRect/>
          </a:stretch>
        </p:blipFill>
        <p:spPr>
          <a:xfrm>
            <a:off x="327862" y="5734994"/>
            <a:ext cx="871210" cy="856381"/>
          </a:xfrm>
          <a:prstGeom prst="rect">
            <a:avLst/>
          </a:prstGeom>
        </p:spPr>
      </p:pic>
      <p:pic>
        <p:nvPicPr>
          <p:cNvPr id="7" name="Picture 6">
            <a:extLst>
              <a:ext uri="{FF2B5EF4-FFF2-40B4-BE49-F238E27FC236}">
                <a16:creationId xmlns:a16="http://schemas.microsoft.com/office/drawing/2014/main" id="{BA162A0C-4061-4912-8A93-D9F3428B790E}"/>
              </a:ext>
            </a:extLst>
          </p:cNvPr>
          <p:cNvPicPr>
            <a:picLocks noChangeAspect="1"/>
          </p:cNvPicPr>
          <p:nvPr/>
        </p:nvPicPr>
        <p:blipFill>
          <a:blip r:embed="rId5"/>
          <a:stretch>
            <a:fillRect/>
          </a:stretch>
        </p:blipFill>
        <p:spPr>
          <a:xfrm>
            <a:off x="10357765" y="5986862"/>
            <a:ext cx="1443429" cy="604513"/>
          </a:xfrm>
          <a:prstGeom prst="rect">
            <a:avLst/>
          </a:prstGeom>
        </p:spPr>
      </p:pic>
    </p:spTree>
    <p:extLst>
      <p:ext uri="{BB962C8B-B14F-4D97-AF65-F5344CB8AC3E}">
        <p14:creationId xmlns:p14="http://schemas.microsoft.com/office/powerpoint/2010/main" val="83340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D6923-9982-4C51-902E-969F01216A8F}"/>
              </a:ext>
            </a:extLst>
          </p:cNvPr>
          <p:cNvSpPr>
            <a:spLocks noGrp="1"/>
          </p:cNvSpPr>
          <p:nvPr>
            <p:ph type="sldNum" sz="quarter" idx="12"/>
          </p:nvPr>
        </p:nvSpPr>
        <p:spPr>
          <a:xfrm>
            <a:off x="5675711" y="6492875"/>
            <a:ext cx="450011" cy="365125"/>
          </a:xfrm>
        </p:spPr>
        <p:txBody>
          <a:bodyPr/>
          <a:lstStyle/>
          <a:p>
            <a:fld id="{DC26A772-397F-4DFF-B8B5-B19AF3551A16}" type="slidenum">
              <a:rPr lang="en-US" smtClean="0"/>
              <a:t>34</a:t>
            </a:fld>
            <a:endParaRPr lang="en-US" dirty="0"/>
          </a:p>
        </p:txBody>
      </p:sp>
      <p:pic>
        <p:nvPicPr>
          <p:cNvPr id="3" name="Picture 2" descr="Logo&#10;&#10;Description automatically generated">
            <a:extLst>
              <a:ext uri="{FF2B5EF4-FFF2-40B4-BE49-F238E27FC236}">
                <a16:creationId xmlns:a16="http://schemas.microsoft.com/office/drawing/2014/main" id="{E416FBED-96B1-4FF7-80ED-6BADD8CDEE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3624" y="5993655"/>
            <a:ext cx="827639" cy="814503"/>
          </a:xfrm>
          <a:prstGeom prst="rect">
            <a:avLst/>
          </a:prstGeom>
        </p:spPr>
      </p:pic>
      <p:sp>
        <p:nvSpPr>
          <p:cNvPr id="6" name="Rectangle 3">
            <a:extLst>
              <a:ext uri="{FF2B5EF4-FFF2-40B4-BE49-F238E27FC236}">
                <a16:creationId xmlns:a16="http://schemas.microsoft.com/office/drawing/2014/main" id="{2E99905B-9994-400C-8AC6-5B51FA5151B6}"/>
              </a:ext>
            </a:extLst>
          </p:cNvPr>
          <p:cNvSpPr>
            <a:spLocks noChangeArrowheads="1"/>
          </p:cNvSpPr>
          <p:nvPr/>
        </p:nvSpPr>
        <p:spPr bwMode="auto">
          <a:xfrm>
            <a:off x="643635" y="766757"/>
            <a:ext cx="10964174" cy="532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457200"/>
            <a:r>
              <a:rPr lang="en-US" sz="1400" dirty="0">
                <a:latin typeface="+mn-lt"/>
              </a:rPr>
              <a:t>Academic Language Therapy Association. (n.d.). </a:t>
            </a:r>
            <a:r>
              <a:rPr lang="en-US" sz="1400" i="1" dirty="0">
                <a:latin typeface="+mn-lt"/>
              </a:rPr>
              <a:t>Certification Exam</a:t>
            </a:r>
            <a:r>
              <a:rPr lang="en-US" sz="1400" dirty="0">
                <a:latin typeface="+mn-lt"/>
              </a:rPr>
              <a:t>. Retrieved from altaread.org: </a:t>
            </a:r>
            <a:r>
              <a:rPr lang="en-US" sz="1400" dirty="0">
                <a:latin typeface="+mn-lt"/>
                <a:hlinkClick r:id="rId3"/>
              </a:rPr>
              <a:t>https://altaread.org/certification-exam/</a:t>
            </a:r>
            <a:endParaRPr lang="en-US" sz="1400" dirty="0">
              <a:latin typeface="+mn-lt"/>
            </a:endParaRPr>
          </a:p>
          <a:p>
            <a:pPr marL="0" marR="0" lvl="0" indent="-45720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Academy of Orton-Gillingham Academy Practitioners and Educators. (2018). </a:t>
            </a:r>
            <a:r>
              <a:rPr kumimoji="0" lang="en-US" altLang="en-US" sz="1400" b="0" i="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Orton-Gillingham practitioner certification</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Retrieved from Orton  </a:t>
            </a:r>
          </a:p>
          <a:p>
            <a:pPr marL="0" marR="0" lvl="0" indent="-457200" algn="l" defTabSz="914400" rtl="0" eaLnBrk="0" fontAlgn="base" latinLnBrk="0" hangingPunct="0">
              <a:spcBef>
                <a:spcPct val="0"/>
              </a:spcBef>
              <a:spcAft>
                <a:spcPct val="0"/>
              </a:spcAft>
              <a:buClrTx/>
              <a:buSzTx/>
              <a:buFontTx/>
              <a:buNone/>
              <a:tabLst/>
            </a:pPr>
            <a:r>
              <a:rPr lang="en-US" altLang="en-US" sz="1400" dirty="0">
                <a:latin typeface="+mn-lt"/>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Academy: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hlinkClick r:id="rId4"/>
              </a:rPr>
              <a:t>https://www.ortonacademy.org/training-certification/individual-certification/</a:t>
            </a: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indent="-457200"/>
            <a:r>
              <a:rPr lang="en-US" altLang="en-US" sz="1400" dirty="0">
                <a:latin typeface="+mn-lt"/>
                <a:cs typeface="Calibri" panose="020F0502020204030204" pitchFamily="34" charset="0"/>
              </a:rPr>
              <a:t>Center for Effective Reading Instruction. (n.d.). </a:t>
            </a:r>
            <a:r>
              <a:rPr lang="en-US" altLang="en-US" sz="1400" i="1" dirty="0">
                <a:latin typeface="+mn-lt"/>
                <a:cs typeface="Calibri" panose="020F0502020204030204" pitchFamily="34" charset="0"/>
              </a:rPr>
              <a:t>Certification Guidelines</a:t>
            </a:r>
            <a:r>
              <a:rPr lang="en-US" altLang="en-US" sz="1400" dirty="0">
                <a:latin typeface="+mn-lt"/>
                <a:cs typeface="Calibri" panose="020F0502020204030204" pitchFamily="34" charset="0"/>
              </a:rPr>
              <a:t>. Retrieved from The Center for Effective Reading Instruction:	     </a:t>
            </a:r>
          </a:p>
          <a:p>
            <a:pPr indent="-457200"/>
            <a:r>
              <a:rPr lang="en-US" altLang="en-US" sz="1400" dirty="0">
                <a:latin typeface="+mn-lt"/>
                <a:cs typeface="Calibri" panose="020F0502020204030204" pitchFamily="34" charset="0"/>
              </a:rPr>
              <a:t>            </a:t>
            </a:r>
            <a:r>
              <a:rPr lang="en-US" altLang="en-US" sz="1400" dirty="0">
                <a:latin typeface="+mn-lt"/>
                <a:cs typeface="Calibri" panose="020F0502020204030204" pitchFamily="34" charset="0"/>
                <a:hlinkClick r:id="rId5"/>
              </a:rPr>
              <a:t>https://effectivereading.org/wp-content/uploads/2019/07/FULL-CERI-GUIDELINES-JULY-2019-version.pdf</a:t>
            </a:r>
            <a:endParaRPr lang="en-US" altLang="en-US" sz="1400" dirty="0">
              <a:latin typeface="+mn-lt"/>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endParaRPr lang="en-US" altLang="en-US" sz="1400" dirty="0">
              <a:latin typeface="+mn-lt"/>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International Dyslexia Association (2021a). </a:t>
            </a:r>
            <a:r>
              <a:rPr kumimoji="0" lang="en-US" altLang="en-US" sz="1400" b="0" i="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Educator Preparation Program Accreditation</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Retrieved from International Dyslexia Association   </a:t>
            </a:r>
          </a:p>
          <a:p>
            <a:pPr marL="0" marR="0" lvl="0" indent="-457200" algn="l" defTabSz="914400" rtl="0" eaLnBrk="0" fontAlgn="base" latinLnBrk="0" hangingPunct="0">
              <a:spcBef>
                <a:spcPct val="0"/>
              </a:spcBef>
              <a:spcAft>
                <a:spcPct val="0"/>
              </a:spcAft>
              <a:buClrTx/>
              <a:buSzTx/>
              <a:buFontTx/>
              <a:buNone/>
              <a:tabLst/>
            </a:pPr>
            <a:r>
              <a:rPr lang="en-US" altLang="en-US" sz="1400" dirty="0">
                <a:latin typeface="+mn-lt"/>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Accreditation: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hlinkClick r:id="rId6"/>
              </a:rPr>
              <a:t>https://dyslexiaida.org/educator-preparation-program-accreditation/</a:t>
            </a: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indent="-457200"/>
            <a:r>
              <a:rPr lang="en-US" altLang="en-US" sz="1400" dirty="0">
                <a:latin typeface="+mn-lt"/>
                <a:cs typeface="Calibri" panose="020F0502020204030204" pitchFamily="34" charset="0"/>
              </a:rPr>
              <a:t>International Dyslexia Association (2021b). Final </a:t>
            </a:r>
            <a:r>
              <a:rPr lang="en-US" altLang="en-US" sz="1400" dirty="0" err="1">
                <a:latin typeface="+mn-lt"/>
                <a:cs typeface="Calibri" panose="020F0502020204030204" pitchFamily="34" charset="0"/>
              </a:rPr>
              <a:t>KPS</a:t>
            </a:r>
            <a:r>
              <a:rPr lang="en-US" altLang="en-US" sz="1400" dirty="0">
                <a:latin typeface="+mn-lt"/>
                <a:cs typeface="Calibri" panose="020F0502020204030204" pitchFamily="34" charset="0"/>
              </a:rPr>
              <a:t> for publication_May2018.pdf. Retrieved from Knowledge and Practice Standards for Teachers </a:t>
            </a:r>
          </a:p>
          <a:p>
            <a:pPr indent="-457200"/>
            <a:r>
              <a:rPr lang="en-US" altLang="en-US" sz="1400" dirty="0">
                <a:latin typeface="+mn-lt"/>
                <a:cs typeface="Calibri" panose="020F0502020204030204" pitchFamily="34" charset="0"/>
              </a:rPr>
              <a:t>            of Reading: </a:t>
            </a:r>
            <a:r>
              <a:rPr lang="en-US" altLang="en-US" sz="1400" dirty="0">
                <a:latin typeface="+mn-lt"/>
                <a:cs typeface="Calibri" panose="020F0502020204030204" pitchFamily="34" charset="0"/>
                <a:hlinkClick r:id="rId7"/>
              </a:rPr>
              <a:t>https://app.box.com/s/21gdk2k1p3bnagdfz1xy0v98j5ytl1wk</a:t>
            </a:r>
            <a:endParaRPr lang="en-US" altLang="en-US" sz="1400" dirty="0">
              <a:latin typeface="+mn-lt"/>
              <a:cs typeface="Calibri" panose="020F0502020204030204" pitchFamily="34" charset="0"/>
            </a:endParaRPr>
          </a:p>
          <a:p>
            <a:pPr indent="-457200"/>
            <a:endParaRPr lang="en-US" altLang="en-US" sz="1400" dirty="0">
              <a:latin typeface="+mn-lt"/>
              <a:cs typeface="Calibri" panose="020F0502020204030204" pitchFamily="34" charset="0"/>
            </a:endParaRPr>
          </a:p>
          <a:p>
            <a:pPr indent="-457200"/>
            <a:r>
              <a:rPr lang="en-US" altLang="en-US" sz="1400" dirty="0">
                <a:latin typeface="+mn-lt"/>
                <a:cs typeface="Calibri" panose="020F0502020204030204" pitchFamily="34" charset="0"/>
              </a:rPr>
              <a:t>International Dyslexia Association, Program Review and Accreditation Handbook (2020). https://app.box.com/s/rkn64buf8iji6422nucr61zv37zla7oz</a:t>
            </a:r>
          </a:p>
          <a:p>
            <a:pPr marL="0" marR="0" lvl="0" indent="-457200" algn="l" defTabSz="914400" rtl="0" eaLnBrk="0" fontAlgn="base" latinLnBrk="0" hangingPunct="0">
              <a:spcBef>
                <a:spcPct val="0"/>
              </a:spcBef>
              <a:spcAft>
                <a:spcPct val="0"/>
              </a:spcAft>
              <a:buClrTx/>
              <a:buSzTx/>
              <a:buFontTx/>
              <a:buNone/>
              <a:tabLst/>
            </a:pPr>
            <a:endParaRPr lang="en-US" altLang="en-US" sz="1400" dirty="0">
              <a:latin typeface="+mn-lt"/>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Joshi, M. R., </a:t>
            </a:r>
            <a:r>
              <a:rPr kumimoji="0" lang="en-US" altLang="en-US" sz="1400" b="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Binks</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 Hougen, M., Dahlgren, M. E., </a:t>
            </a:r>
            <a:r>
              <a:rPr kumimoji="0" lang="en-US" altLang="en-US" sz="1400" b="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Ocker</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-Dean, E., &amp; Smith, D. L. (2009). Why elementary teacher might be inadequately prepared</a:t>
            </a:r>
          </a:p>
          <a:p>
            <a:pPr marL="0" marR="0" lvl="0" indent="-457200" algn="l" defTabSz="914400" rtl="0" eaLnBrk="0" fontAlgn="base" latinLnBrk="0" hangingPunct="0">
              <a:spcBef>
                <a:spcPct val="0"/>
              </a:spcBef>
              <a:spcAft>
                <a:spcPct val="0"/>
              </a:spcAft>
              <a:buClrTx/>
              <a:buSzTx/>
              <a:buFontTx/>
              <a:buNone/>
              <a:tabLst/>
            </a:pPr>
            <a:r>
              <a:rPr lang="en-US" altLang="en-US" sz="1400" dirty="0">
                <a:latin typeface="+mn-lt"/>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to teach reading. </a:t>
            </a:r>
            <a:r>
              <a:rPr kumimoji="0" lang="en-US" altLang="en-US" sz="1400" b="0" i="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Journal of Learning Disabilities, 42</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392-402.</a:t>
            </a:r>
          </a:p>
          <a:p>
            <a:pPr marL="0" marR="0" lvl="0" indent="-45720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marL="0" marR="0" lvl="0" indent="-457200" algn="l"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Moats, L. C. (1994). The missing foundation in teacher education: Knowledge of the structure of spoken and written language. </a:t>
            </a:r>
            <a:r>
              <a:rPr kumimoji="0" lang="en-US" altLang="en-US" sz="1400" b="0" i="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Annals of Dyslexia, 44</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p>
          <a:p>
            <a:pPr marL="0" marR="0" lvl="0" indent="-457200" algn="l" defTabSz="914400" rtl="0" eaLnBrk="0" fontAlgn="base" latinLnBrk="0" hangingPunct="0">
              <a:spcBef>
                <a:spcPct val="0"/>
              </a:spcBef>
              <a:spcAft>
                <a:spcPct val="0"/>
              </a:spcAft>
              <a:buClrTx/>
              <a:buSzTx/>
              <a:buFontTx/>
              <a:buNone/>
              <a:tabLst/>
            </a:pPr>
            <a:r>
              <a:rPr lang="en-US" altLang="en-US" sz="1400" dirty="0">
                <a:latin typeface="+mn-lt"/>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81-101.</a:t>
            </a:r>
          </a:p>
          <a:p>
            <a:pPr marL="0" marR="0" lvl="0" indent="-45720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marL="0" marR="0" lvl="0" indent="-457200" algn="l"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Sayeski, K. L., Gentry, A. E., Eslinger, R., &amp; </a:t>
            </a:r>
            <a:r>
              <a:rPr kumimoji="0" lang="en-US" altLang="en-US" sz="1400" b="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Whitenton</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J. N. (2017). Teacher candidates' mastery of phoneme-grapheme correspondence: Massed </a:t>
            </a:r>
          </a:p>
          <a:p>
            <a:pPr marL="0" marR="0" lvl="0" indent="-457200" algn="l" defTabSz="914400" rtl="0" eaLnBrk="0" fontAlgn="base" latinLnBrk="0" hangingPunct="0">
              <a:spcBef>
                <a:spcPct val="0"/>
              </a:spcBef>
              <a:spcAft>
                <a:spcPct val="0"/>
              </a:spcAft>
              <a:buClrTx/>
              <a:buSzTx/>
              <a:buFontTx/>
              <a:buNone/>
              <a:tabLst/>
            </a:pPr>
            <a:r>
              <a:rPr lang="en-US" altLang="en-US" sz="1400" dirty="0">
                <a:latin typeface="+mn-lt"/>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versus distributed practice in teacher education. </a:t>
            </a:r>
            <a:r>
              <a:rPr kumimoji="0" lang="en-US" altLang="en-US" sz="1400" b="0" i="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Annals of Dyslexia, 67</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26-41.</a:t>
            </a:r>
          </a:p>
        </p:txBody>
      </p:sp>
      <p:sp>
        <p:nvSpPr>
          <p:cNvPr id="4" name="TextBox 3"/>
          <p:cNvSpPr txBox="1"/>
          <p:nvPr/>
        </p:nvSpPr>
        <p:spPr>
          <a:xfrm>
            <a:off x="584191" y="-138686"/>
            <a:ext cx="2627964" cy="1003031"/>
          </a:xfrm>
          <a:prstGeom prst="rect">
            <a:avLst/>
          </a:prstGeom>
          <a:noFill/>
        </p:spPr>
        <p:txBody>
          <a:bodyPr wrap="none" rtlCol="0">
            <a:spAutoFit/>
          </a:bodyPr>
          <a:lstStyle/>
          <a:p>
            <a:pPr lvl="0" algn="ctr" eaLnBrk="0" fontAlgn="base" hangingPunct="0">
              <a:lnSpc>
                <a:spcPct val="150000"/>
              </a:lnSpc>
              <a:spcBef>
                <a:spcPct val="0"/>
              </a:spcBef>
              <a:spcAft>
                <a:spcPct val="0"/>
              </a:spcAft>
            </a:pPr>
            <a:r>
              <a:rPr lang="en-US" altLang="en-US" sz="4400" b="1" dirty="0">
                <a:latin typeface="+mj-lt"/>
                <a:ea typeface="Times New Roman" panose="02020603050405020304" pitchFamily="18" charset="0"/>
                <a:cs typeface="Calibri" panose="020F0502020204030204" pitchFamily="34" charset="0"/>
              </a:rPr>
              <a:t>References</a:t>
            </a:r>
          </a:p>
        </p:txBody>
      </p:sp>
      <p:pic>
        <p:nvPicPr>
          <p:cNvPr id="5" name="Picture 4"/>
          <p:cNvPicPr>
            <a:picLocks noChangeAspect="1"/>
          </p:cNvPicPr>
          <p:nvPr/>
        </p:nvPicPr>
        <p:blipFill>
          <a:blip r:embed="rId8"/>
          <a:stretch>
            <a:fillRect/>
          </a:stretch>
        </p:blipFill>
        <p:spPr>
          <a:xfrm>
            <a:off x="10210508" y="6047117"/>
            <a:ext cx="1703009" cy="711200"/>
          </a:xfrm>
          <a:prstGeom prst="rect">
            <a:avLst/>
          </a:prstGeom>
        </p:spPr>
      </p:pic>
    </p:spTree>
    <p:extLst>
      <p:ext uri="{BB962C8B-B14F-4D97-AF65-F5344CB8AC3E}">
        <p14:creationId xmlns:p14="http://schemas.microsoft.com/office/powerpoint/2010/main" val="567195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D6923-9982-4C51-902E-969F01216A8F}"/>
              </a:ext>
            </a:extLst>
          </p:cNvPr>
          <p:cNvSpPr>
            <a:spLocks noGrp="1"/>
          </p:cNvSpPr>
          <p:nvPr>
            <p:ph type="sldNum" sz="quarter" idx="12"/>
          </p:nvPr>
        </p:nvSpPr>
        <p:spPr>
          <a:xfrm>
            <a:off x="5724177" y="6356350"/>
            <a:ext cx="355121" cy="365125"/>
          </a:xfrm>
        </p:spPr>
        <p:txBody>
          <a:bodyPr/>
          <a:lstStyle/>
          <a:p>
            <a:fld id="{DC26A772-397F-4DFF-B8B5-B19AF3551A16}" type="slidenum">
              <a:rPr lang="en-US" smtClean="0"/>
              <a:t>35</a:t>
            </a:fld>
            <a:endParaRPr lang="en-US" dirty="0"/>
          </a:p>
        </p:txBody>
      </p:sp>
      <p:pic>
        <p:nvPicPr>
          <p:cNvPr id="3" name="Picture 2" descr="Logo&#10;&#10;Description automatically generated">
            <a:extLst>
              <a:ext uri="{FF2B5EF4-FFF2-40B4-BE49-F238E27FC236}">
                <a16:creationId xmlns:a16="http://schemas.microsoft.com/office/drawing/2014/main" id="{E416FBED-96B1-4FF7-80ED-6BADD8CDEE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5142" y="5747495"/>
            <a:ext cx="939782" cy="924866"/>
          </a:xfrm>
          <a:prstGeom prst="rect">
            <a:avLst/>
          </a:prstGeom>
        </p:spPr>
      </p:pic>
      <p:sp>
        <p:nvSpPr>
          <p:cNvPr id="6" name="Rectangle 3">
            <a:extLst>
              <a:ext uri="{FF2B5EF4-FFF2-40B4-BE49-F238E27FC236}">
                <a16:creationId xmlns:a16="http://schemas.microsoft.com/office/drawing/2014/main" id="{2E99905B-9994-400C-8AC6-5B51FA5151B6}"/>
              </a:ext>
            </a:extLst>
          </p:cNvPr>
          <p:cNvSpPr>
            <a:spLocks noChangeArrowheads="1"/>
          </p:cNvSpPr>
          <p:nvPr/>
        </p:nvSpPr>
        <p:spPr bwMode="auto">
          <a:xfrm>
            <a:off x="705033" y="825347"/>
            <a:ext cx="10748530" cy="344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457200"/>
            <a:r>
              <a:rPr lang="en-US" altLang="en-US" sz="1400" dirty="0">
                <a:solidFill>
                  <a:prstClr val="black"/>
                </a:solidFill>
                <a:latin typeface="Calibri" panose="020F0502020204030204"/>
                <a:ea typeface="Calibri" panose="020F0502020204030204" pitchFamily="34" charset="0"/>
                <a:cs typeface="Calibri" panose="020F0502020204030204" pitchFamily="34" charset="0"/>
              </a:rPr>
              <a:t>The International Multisensory Structured Language Education Council. (2002-2021). </a:t>
            </a:r>
            <a:r>
              <a:rPr lang="en-US" altLang="en-US" sz="1400" i="1" dirty="0">
                <a:solidFill>
                  <a:prstClr val="black"/>
                </a:solidFill>
                <a:latin typeface="Calibri" panose="020F0502020204030204"/>
                <a:ea typeface="Calibri" panose="020F0502020204030204" pitchFamily="34" charset="0"/>
                <a:cs typeface="Calibri" panose="020F0502020204030204" pitchFamily="34" charset="0"/>
              </a:rPr>
              <a:t>The accreditation process</a:t>
            </a:r>
            <a:r>
              <a:rPr lang="en-US" altLang="en-US" sz="1400" dirty="0">
                <a:solidFill>
                  <a:prstClr val="black"/>
                </a:solidFill>
                <a:latin typeface="Calibri" panose="020F0502020204030204"/>
                <a:ea typeface="Calibri" panose="020F0502020204030204" pitchFamily="34" charset="0"/>
                <a:cs typeface="Calibri" panose="020F0502020204030204" pitchFamily="34" charset="0"/>
              </a:rPr>
              <a:t>. Retrieved from The International </a:t>
            </a:r>
          </a:p>
          <a:p>
            <a:pPr lvl="0" indent="-457200"/>
            <a:r>
              <a:rPr lang="en-US" altLang="en-US" sz="1400" dirty="0">
                <a:solidFill>
                  <a:prstClr val="black"/>
                </a:solidFill>
                <a:latin typeface="Calibri" panose="020F0502020204030204"/>
                <a:ea typeface="Calibri" panose="020F0502020204030204" pitchFamily="34" charset="0"/>
                <a:cs typeface="Calibri" panose="020F0502020204030204" pitchFamily="34" charset="0"/>
              </a:rPr>
              <a:t>             Multisensory Structured Language Education Council: </a:t>
            </a:r>
            <a:r>
              <a:rPr lang="en-US" altLang="en-US" sz="1400" dirty="0">
                <a:solidFill>
                  <a:prstClr val="black"/>
                </a:solidFill>
                <a:latin typeface="Calibri" panose="020F0502020204030204"/>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https://www.imslec.org/standards.asp</a:t>
            </a:r>
            <a:endParaRPr lang="en-US" altLang="en-US" sz="1400" dirty="0">
              <a:solidFill>
                <a:prstClr val="black"/>
              </a:solidFill>
              <a:latin typeface="Calibri" panose="020F0502020204030204"/>
              <a:ea typeface="Calibri" panose="020F0502020204030204" pitchFamily="34" charset="0"/>
              <a:cs typeface="Calibri" panose="020F0502020204030204" pitchFamily="34" charset="0"/>
            </a:endParaRPr>
          </a:p>
          <a:p>
            <a:pPr lvl="0" indent="-457200"/>
            <a:endParaRPr lang="en-US" altLang="en-US" sz="1400" dirty="0">
              <a:latin typeface="+mn-lt"/>
              <a:ea typeface="Calibri" panose="020F0502020204030204" pitchFamily="34" charset="0"/>
              <a:cs typeface="Calibri" panose="020F0502020204030204" pitchFamily="34" charset="0"/>
            </a:endParaRPr>
          </a:p>
          <a:p>
            <a:pPr lvl="0" indent="-457200"/>
            <a:r>
              <a:rPr lang="en-US" altLang="en-US" sz="1400" dirty="0">
                <a:latin typeface="+mn-lt"/>
                <a:ea typeface="Calibri" panose="020F0502020204030204" pitchFamily="34" charset="0"/>
                <a:cs typeface="Calibri" panose="020F0502020204030204" pitchFamily="34" charset="0"/>
              </a:rPr>
              <a:t>The Nation's Report Card. (2017). How did U.S. students perform on the most recent assessment. Retrieved from Nation's Report Card: </a:t>
            </a:r>
          </a:p>
          <a:p>
            <a:pPr lvl="0" indent="-457200"/>
            <a:r>
              <a:rPr lang="en-US" altLang="en-US" sz="1400" dirty="0">
                <a:latin typeface="+mn-lt"/>
                <a:ea typeface="Calibri" panose="020F0502020204030204" pitchFamily="34" charset="0"/>
                <a:cs typeface="Calibri" panose="020F0502020204030204" pitchFamily="34" charset="0"/>
              </a:rPr>
              <a:t>              https://www.nationsreportcard.gov/</a:t>
            </a:r>
          </a:p>
          <a:p>
            <a:pPr marL="0" marR="0" lvl="0" indent="-45720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Understood. (2014-2021a). </a:t>
            </a:r>
            <a:r>
              <a:rPr kumimoji="0" lang="en-US" altLang="en-US" sz="1400" b="0" i="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Barton reading program: What you need to know</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Retrieved from Understood: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hlinkClick r:id="rId4"/>
              </a:rPr>
              <a:t>https://www.understood.org/en/school-</a:t>
            </a: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r>
              <a:rPr lang="en-US" altLang="en-US" sz="1400" dirty="0">
                <a:latin typeface="+mn-lt"/>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learning/partnering-with-</a:t>
            </a:r>
            <a:r>
              <a:rPr kumimoji="0" lang="en-US" altLang="en-US" sz="1400" b="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childs</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-school/instructional-strategies/</a:t>
            </a:r>
            <a:r>
              <a:rPr kumimoji="0" lang="en-US" altLang="en-US" sz="1400" b="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barton</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-reading-program-what-you-need-to-know</a:t>
            </a:r>
          </a:p>
          <a:p>
            <a:pPr marL="0" marR="0" lvl="0" indent="-45720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marL="0" marR="0" lvl="0" indent="-457200" algn="l"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Understood. (2014-2021b). </a:t>
            </a:r>
            <a:r>
              <a:rPr kumimoji="0" lang="en-US" altLang="en-US" sz="1400" b="0" i="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Wilson reading system: What you need to know</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Retrieved from Understood: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hlinkClick r:id="rId4"/>
              </a:rPr>
              <a:t>https://www.understood.org/en/school-</a:t>
            </a: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r>
              <a:rPr lang="en-US" altLang="en-US" sz="1400" dirty="0">
                <a:latin typeface="+mn-lt"/>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learning/partnering-with-</a:t>
            </a:r>
            <a:r>
              <a:rPr kumimoji="0" lang="en-US" altLang="en-US" sz="1400" b="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childs</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-school/instructional-strategies/</a:t>
            </a:r>
            <a:r>
              <a:rPr kumimoji="0" lang="en-US" altLang="en-US" sz="1400" b="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wilson</a:t>
            </a:r>
            <a:r>
              <a:rPr kumimoji="0" lang="en-US" altLang="en-US" sz="1400" b="0" i="0" u="none" strike="noStrike" cap="none" normalizeH="0" baseline="0">
                <a:ln>
                  <a:noFill/>
                </a:ln>
                <a:solidFill>
                  <a:schemeClr val="tx1"/>
                </a:solidFill>
                <a:effectLst/>
                <a:latin typeface="+mn-lt"/>
                <a:ea typeface="Calibri" panose="020F0502020204030204" pitchFamily="34" charset="0"/>
                <a:cs typeface="Calibri" panose="020F0502020204030204" pitchFamily="34" charset="0"/>
              </a:rPr>
              <a:t>-reading-system-what-you-need-to-know</a:t>
            </a: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mn-lt"/>
            </a:endParaRPr>
          </a:p>
          <a:p>
            <a:pPr marL="0" marR="0" lvl="0" indent="-457200" algn="l" defTabSz="914400" rtl="0" eaLnBrk="0" fontAlgn="base" latinLnBrk="0" hangingPunct="0">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Wilson Language Training. (2020-2021). </a:t>
            </a:r>
            <a:r>
              <a:rPr kumimoji="0" lang="en-US" altLang="en-US" sz="1400" b="0" i="1"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WRS</a:t>
            </a:r>
            <a:r>
              <a:rPr kumimoji="0" lang="en-US" altLang="en-US" sz="1400" b="0" i="1"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level II certification</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Retrieved from Wilson Language: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hlinkClick r:id="rId5"/>
              </a:rPr>
              <a:t>https://www.wilsonlanguage.com/professional-</a:t>
            </a:r>
            <a:endPar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457200" algn="l" defTabSz="914400" rtl="0" eaLnBrk="0" fontAlgn="base" latinLnBrk="0" hangingPunct="0">
              <a:spcBef>
                <a:spcPct val="0"/>
              </a:spcBef>
              <a:spcAft>
                <a:spcPct val="0"/>
              </a:spcAft>
              <a:buClrTx/>
              <a:buSzTx/>
              <a:buFontTx/>
              <a:buNone/>
              <a:tabLst/>
            </a:pPr>
            <a:r>
              <a:rPr lang="en-US" altLang="en-US" sz="1400" dirty="0">
                <a:latin typeface="+mn-lt"/>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learning/individual-teacher-support/</a:t>
            </a:r>
            <a:r>
              <a:rPr kumimoji="0" lang="en-US" altLang="en-US" sz="1400" b="0" i="0" u="none" strike="noStrike" cap="none" normalizeH="0" baseline="0" dirty="0" err="1">
                <a:ln>
                  <a:noFill/>
                </a:ln>
                <a:solidFill>
                  <a:schemeClr val="tx1"/>
                </a:solidFill>
                <a:effectLst/>
                <a:latin typeface="+mn-lt"/>
                <a:ea typeface="Calibri" panose="020F0502020204030204" pitchFamily="34" charset="0"/>
                <a:cs typeface="Calibri" panose="020F0502020204030204" pitchFamily="34" charset="0"/>
              </a:rPr>
              <a:t>wrs</a:t>
            </a:r>
            <a:r>
              <a:rPr kumimoji="0" lang="en-US" altLang="en-US" sz="14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-level-ii-certification/</a:t>
            </a:r>
            <a:endParaRPr kumimoji="0" lang="en-US" altLang="en-US"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6"/>
          <a:stretch>
            <a:fillRect/>
          </a:stretch>
        </p:blipFill>
        <p:spPr>
          <a:xfrm>
            <a:off x="10067026" y="5885860"/>
            <a:ext cx="1820612" cy="760313"/>
          </a:xfrm>
          <a:prstGeom prst="rect">
            <a:avLst/>
          </a:prstGeom>
        </p:spPr>
      </p:pic>
      <p:sp>
        <p:nvSpPr>
          <p:cNvPr id="7" name="TextBox 6"/>
          <p:cNvSpPr txBox="1"/>
          <p:nvPr/>
        </p:nvSpPr>
        <p:spPr>
          <a:xfrm>
            <a:off x="552873" y="-126884"/>
            <a:ext cx="2627964" cy="1003031"/>
          </a:xfrm>
          <a:prstGeom prst="rect">
            <a:avLst/>
          </a:prstGeom>
          <a:noFill/>
        </p:spPr>
        <p:txBody>
          <a:bodyPr wrap="none" rtlCol="0">
            <a:spAutoFit/>
          </a:bodyPr>
          <a:lstStyle/>
          <a:p>
            <a:pPr lvl="0" algn="ctr" eaLnBrk="0" fontAlgn="base" hangingPunct="0">
              <a:lnSpc>
                <a:spcPct val="150000"/>
              </a:lnSpc>
              <a:spcBef>
                <a:spcPct val="0"/>
              </a:spcBef>
              <a:spcAft>
                <a:spcPct val="0"/>
              </a:spcAft>
            </a:pPr>
            <a:r>
              <a:rPr lang="en-US" altLang="en-US" sz="4400" b="1" dirty="0">
                <a:latin typeface="+mj-lt"/>
                <a:ea typeface="Times New Roman" panose="02020603050405020304" pitchFamily="18" charset="0"/>
                <a:cs typeface="Calibri" panose="020F0502020204030204" pitchFamily="34" charset="0"/>
              </a:rPr>
              <a:t>References</a:t>
            </a:r>
          </a:p>
        </p:txBody>
      </p:sp>
    </p:spTree>
    <p:extLst>
      <p:ext uri="{BB962C8B-B14F-4D97-AF65-F5344CB8AC3E}">
        <p14:creationId xmlns:p14="http://schemas.microsoft.com/office/powerpoint/2010/main" val="2891736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253584" y="74951"/>
            <a:ext cx="11353800" cy="1011456"/>
          </a:xfrm>
        </p:spPr>
        <p:txBody>
          <a:bodyPr>
            <a:normAutofit/>
          </a:bodyPr>
          <a:lstStyle/>
          <a:p>
            <a:r>
              <a:rPr lang="en-US" b="1" dirty="0">
                <a:ea typeface="Calibri" panose="020F0502020204030204" pitchFamily="34" charset="0"/>
                <a:cs typeface="Times New Roman" panose="02020603050405020304" pitchFamily="18" charset="0"/>
              </a:rPr>
              <a:t>IDA </a:t>
            </a:r>
            <a:r>
              <a:rPr lang="en-US" b="1" dirty="0" err="1">
                <a:ea typeface="Calibri" panose="020F0502020204030204" pitchFamily="34" charset="0"/>
                <a:cs typeface="Times New Roman" panose="02020603050405020304" pitchFamily="18" charset="0"/>
              </a:rPr>
              <a:t>KPS</a:t>
            </a:r>
            <a:r>
              <a:rPr lang="en-US" b="1" dirty="0">
                <a:ea typeface="Calibri" panose="020F0502020204030204" pitchFamily="34" charset="0"/>
                <a:cs typeface="Times New Roman" panose="02020603050405020304" pitchFamily="18" charset="0"/>
              </a:rPr>
              <a:t>: Overview </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3570" y="5781739"/>
            <a:ext cx="908249" cy="893833"/>
          </a:xfrm>
          <a:prstGeom prst="rect">
            <a:avLst/>
          </a:prstGeom>
        </p:spPr>
      </p:pic>
      <p:sp>
        <p:nvSpPr>
          <p:cNvPr id="5" name="TextBox 4">
            <a:extLst>
              <a:ext uri="{FF2B5EF4-FFF2-40B4-BE49-F238E27FC236}">
                <a16:creationId xmlns:a16="http://schemas.microsoft.com/office/drawing/2014/main" id="{C8CD6D90-308B-473A-ACF6-0768B7704546}"/>
              </a:ext>
            </a:extLst>
          </p:cNvPr>
          <p:cNvSpPr txBox="1"/>
          <p:nvPr/>
        </p:nvSpPr>
        <p:spPr>
          <a:xfrm>
            <a:off x="273570" y="875823"/>
            <a:ext cx="11684833" cy="4924425"/>
          </a:xfrm>
          <a:prstGeom prst="rect">
            <a:avLst/>
          </a:prstGeom>
          <a:noFill/>
        </p:spPr>
        <p:txBody>
          <a:bodyPr wrap="square" rtlCol="0">
            <a:spAutoFit/>
          </a:bodyPr>
          <a:lstStyle/>
          <a:p>
            <a:pPr>
              <a:spcBef>
                <a:spcPts val="600"/>
              </a:spcBef>
            </a:pP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KPS consists of 5 standards and associated sub-standards:</a:t>
            </a:r>
          </a:p>
          <a:p>
            <a:pPr marL="233363" indent="-233363">
              <a:spcBef>
                <a:spcPts val="600"/>
              </a:spcBef>
              <a:buFont typeface="Arial" panose="020B0604020202020204" pitchFamily="34" charset="0"/>
              <a:buChar char="•"/>
            </a:pPr>
            <a:r>
              <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Standard 1: Foundational Literacy Acquisition</a:t>
            </a:r>
          </a:p>
          <a:p>
            <a:pPr marL="690563" lvl="1" indent="-233363">
              <a:spcBef>
                <a:spcPts val="600"/>
              </a:spcBef>
              <a:buFont typeface="Arial" panose="020B0604020202020204" pitchFamily="34" charset="0"/>
              <a:buChar char="•"/>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Sub-standards 1.1-1.9 present </a:t>
            </a:r>
            <a:r>
              <a:rPr lang="en-US" sz="2600" dirty="0"/>
              <a:t>foundational reading development concepts and difficulties derived from interdisciplinary research</a:t>
            </a:r>
            <a:endParaRPr lang="en-US" sz="2600" dirty="0">
              <a:solidFill>
                <a:prstClr val="black"/>
              </a:solidFill>
              <a:ea typeface="Calibri" panose="020F0502020204030204" pitchFamily="34" charset="0"/>
              <a:cs typeface="Times New Roman" panose="02020603050405020304" pitchFamily="18" charset="0"/>
            </a:endParaRPr>
          </a:p>
          <a:p>
            <a:pPr marL="233363" indent="-233363">
              <a:spcBef>
                <a:spcPts val="600"/>
              </a:spcBef>
              <a:buFont typeface="Arial" panose="020B0604020202020204" pitchFamily="34" charset="0"/>
              <a:buChar char="•"/>
            </a:pPr>
            <a:r>
              <a:rPr lang="en-US" sz="2800" b="1" dirty="0">
                <a:solidFill>
                  <a:prstClr val="black"/>
                </a:solidFill>
                <a:latin typeface="Calibri" panose="020F0502020204030204" pitchFamily="34" charset="0"/>
                <a:cs typeface="Times New Roman" panose="02020603050405020304" pitchFamily="18" charset="0"/>
              </a:rPr>
              <a:t>Standard 2: Knowledge of Diverse Reading Profiles, including Dyslexia</a:t>
            </a:r>
          </a:p>
          <a:p>
            <a:pPr marL="690563" lvl="1" indent="-233363">
              <a:spcBef>
                <a:spcPts val="600"/>
              </a:spcBef>
              <a:buFont typeface="Arial" panose="020B0604020202020204" pitchFamily="34" charset="0"/>
              <a:buChar char="•"/>
            </a:pPr>
            <a:r>
              <a:rPr lang="en-US" sz="2600" dirty="0">
                <a:solidFill>
                  <a:prstClr val="black"/>
                </a:solidFill>
                <a:latin typeface="Calibri" panose="020F0502020204030204" pitchFamily="34" charset="0"/>
                <a:cs typeface="Times New Roman" panose="02020603050405020304" pitchFamily="18" charset="0"/>
              </a:rPr>
              <a:t>Sub-standards 2.1-2.5 cover knowledge of diverse reader profiles, including dyslexia, very slow reading, and language comprehension </a:t>
            </a:r>
          </a:p>
          <a:p>
            <a:pPr marL="233363" lvl="0" indent="-233363">
              <a:spcBef>
                <a:spcPts val="600"/>
              </a:spcBef>
              <a:buFont typeface="Arial" panose="020B0604020202020204" pitchFamily="34" charset="0"/>
              <a:buChar char="•"/>
            </a:pPr>
            <a:r>
              <a:rPr lang="en-US" sz="2800" b="1" dirty="0">
                <a:solidFill>
                  <a:prstClr val="black"/>
                </a:solidFill>
                <a:latin typeface="Calibri" panose="020F0502020204030204" pitchFamily="34" charset="0"/>
                <a:cs typeface="Times New Roman" panose="02020603050405020304" pitchFamily="18" charset="0"/>
              </a:rPr>
              <a:t>Standard 3: Assessment</a:t>
            </a:r>
          </a:p>
          <a:p>
            <a:pPr marL="690563" lvl="1" indent="-233363">
              <a:spcBef>
                <a:spcPts val="600"/>
              </a:spcBef>
              <a:buFont typeface="Arial" panose="020B0604020202020204" pitchFamily="34" charset="0"/>
              <a:buChar char="•"/>
            </a:pPr>
            <a:r>
              <a:rPr lang="en-US" sz="2600" dirty="0">
                <a:solidFill>
                  <a:prstClr val="black"/>
                </a:solidFill>
                <a:latin typeface="Calibri" panose="020F0502020204030204" pitchFamily="34" charset="0"/>
                <a:cs typeface="Times New Roman" panose="02020603050405020304" pitchFamily="18" charset="0"/>
              </a:rPr>
              <a:t>Sub-standards 3.1-3.8 pertain to assessment knowledge relevant to evidence-based practices within </a:t>
            </a:r>
            <a:r>
              <a:rPr lang="en-US" sz="2600" dirty="0" err="1">
                <a:solidFill>
                  <a:prstClr val="black"/>
                </a:solidFill>
                <a:latin typeface="Calibri" panose="020F0502020204030204" pitchFamily="34" charset="0"/>
                <a:cs typeface="Times New Roman" panose="02020603050405020304" pitchFamily="18" charset="0"/>
              </a:rPr>
              <a:t>RTI</a:t>
            </a:r>
            <a:r>
              <a:rPr lang="en-US" sz="2600" dirty="0">
                <a:solidFill>
                  <a:prstClr val="black"/>
                </a:solidFill>
                <a:latin typeface="Calibri" panose="020F0502020204030204" pitchFamily="34" charset="0"/>
                <a:cs typeface="Times New Roman" panose="02020603050405020304" pitchFamily="18" charset="0"/>
              </a:rPr>
              <a:t> framework</a:t>
            </a:r>
          </a:p>
        </p:txBody>
      </p:sp>
      <p:sp>
        <p:nvSpPr>
          <p:cNvPr id="3" name="Slide Number Placeholder 2">
            <a:extLst>
              <a:ext uri="{FF2B5EF4-FFF2-40B4-BE49-F238E27FC236}">
                <a16:creationId xmlns:a16="http://schemas.microsoft.com/office/drawing/2014/main" id="{EC9BED8B-1320-4721-B73F-A93930ADB35F}"/>
              </a:ext>
            </a:extLst>
          </p:cNvPr>
          <p:cNvSpPr>
            <a:spLocks noGrp="1"/>
          </p:cNvSpPr>
          <p:nvPr>
            <p:ph type="sldNum" sz="quarter" idx="12"/>
          </p:nvPr>
        </p:nvSpPr>
        <p:spPr>
          <a:xfrm>
            <a:off x="5779698" y="6464821"/>
            <a:ext cx="289652" cy="272597"/>
          </a:xfrm>
        </p:spPr>
        <p:txBody>
          <a:bodyPr/>
          <a:lstStyle/>
          <a:p>
            <a:fld id="{DC26A772-397F-4DFF-B8B5-B19AF3551A16}" type="slidenum">
              <a:rPr lang="en-US" smtClean="0"/>
              <a:t>4</a:t>
            </a:fld>
            <a:endParaRPr lang="en-US" dirty="0"/>
          </a:p>
        </p:txBody>
      </p:sp>
      <p:sp>
        <p:nvSpPr>
          <p:cNvPr id="7" name="Rectangle 6">
            <a:extLst>
              <a:ext uri="{FF2B5EF4-FFF2-40B4-BE49-F238E27FC236}">
                <a16:creationId xmlns:a16="http://schemas.microsoft.com/office/drawing/2014/main" id="{303BAF39-10A7-4D8E-8664-E926FAC45202}"/>
              </a:ext>
            </a:extLst>
          </p:cNvPr>
          <p:cNvSpPr/>
          <p:nvPr/>
        </p:nvSpPr>
        <p:spPr>
          <a:xfrm>
            <a:off x="1271426" y="5800248"/>
            <a:ext cx="1337948" cy="307777"/>
          </a:xfrm>
          <a:prstGeom prst="rect">
            <a:avLst/>
          </a:prstGeom>
        </p:spPr>
        <p:txBody>
          <a:bodyPr wrap="square">
            <a:spAutoFit/>
          </a:bodyPr>
          <a:lstStyle/>
          <a:p>
            <a:r>
              <a:rPr lang="en-US" sz="1400" dirty="0"/>
              <a:t>IDA, 2021b</a:t>
            </a:r>
          </a:p>
        </p:txBody>
      </p:sp>
      <p:pic>
        <p:nvPicPr>
          <p:cNvPr id="6" name="Picture 5">
            <a:extLst>
              <a:ext uri="{FF2B5EF4-FFF2-40B4-BE49-F238E27FC236}">
                <a16:creationId xmlns:a16="http://schemas.microsoft.com/office/drawing/2014/main" id="{8C76F2DE-28A2-4A43-A5A8-0B516E71DA78}"/>
              </a:ext>
            </a:extLst>
          </p:cNvPr>
          <p:cNvPicPr>
            <a:picLocks noChangeAspect="1"/>
          </p:cNvPicPr>
          <p:nvPr/>
        </p:nvPicPr>
        <p:blipFill>
          <a:blip r:embed="rId3"/>
          <a:stretch>
            <a:fillRect/>
          </a:stretch>
        </p:blipFill>
        <p:spPr>
          <a:xfrm>
            <a:off x="10023895" y="5911244"/>
            <a:ext cx="1825029" cy="764329"/>
          </a:xfrm>
          <a:prstGeom prst="rect">
            <a:avLst/>
          </a:prstGeom>
        </p:spPr>
      </p:pic>
    </p:spTree>
    <p:extLst>
      <p:ext uri="{BB962C8B-B14F-4D97-AF65-F5344CB8AC3E}">
        <p14:creationId xmlns:p14="http://schemas.microsoft.com/office/powerpoint/2010/main" val="364023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253583" y="0"/>
            <a:ext cx="11353800" cy="1011456"/>
          </a:xfrm>
        </p:spPr>
        <p:txBody>
          <a:bodyPr>
            <a:normAutofit/>
          </a:bodyPr>
          <a:lstStyle/>
          <a:p>
            <a:r>
              <a:rPr lang="en-US" b="1" dirty="0">
                <a:ea typeface="Calibri" panose="020F0502020204030204" pitchFamily="34" charset="0"/>
                <a:cs typeface="Times New Roman" panose="02020603050405020304" pitchFamily="18" charset="0"/>
              </a:rPr>
              <a:t>IDA </a:t>
            </a:r>
            <a:r>
              <a:rPr lang="en-US" b="1" dirty="0" err="1">
                <a:ea typeface="Calibri" panose="020F0502020204030204" pitchFamily="34" charset="0"/>
                <a:cs typeface="Times New Roman" panose="02020603050405020304" pitchFamily="18" charset="0"/>
              </a:rPr>
              <a:t>KPS</a:t>
            </a:r>
            <a:r>
              <a:rPr lang="en-US" b="1" dirty="0">
                <a:ea typeface="Calibri" panose="020F0502020204030204" pitchFamily="34" charset="0"/>
                <a:cs typeface="Times New Roman" panose="02020603050405020304" pitchFamily="18" charset="0"/>
              </a:rPr>
              <a:t>: Overview </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9756" y="5798188"/>
            <a:ext cx="886569" cy="872497"/>
          </a:xfrm>
          <a:prstGeom prst="rect">
            <a:avLst/>
          </a:prstGeom>
        </p:spPr>
      </p:pic>
      <p:sp>
        <p:nvSpPr>
          <p:cNvPr id="5" name="TextBox 4">
            <a:extLst>
              <a:ext uri="{FF2B5EF4-FFF2-40B4-BE49-F238E27FC236}">
                <a16:creationId xmlns:a16="http://schemas.microsoft.com/office/drawing/2014/main" id="{C8CD6D90-308B-473A-ACF6-0768B7704546}"/>
              </a:ext>
            </a:extLst>
          </p:cNvPr>
          <p:cNvSpPr txBox="1"/>
          <p:nvPr/>
        </p:nvSpPr>
        <p:spPr>
          <a:xfrm>
            <a:off x="425345" y="756234"/>
            <a:ext cx="10928455" cy="3785652"/>
          </a:xfrm>
          <a:prstGeom prst="rect">
            <a:avLst/>
          </a:prstGeom>
          <a:noFill/>
        </p:spPr>
        <p:txBody>
          <a:bodyPr wrap="square" rtlCol="0">
            <a:spAutoFit/>
          </a:bodyPr>
          <a:lstStyle/>
          <a:p>
            <a:pPr marL="233363" lvl="0" indent="-233363">
              <a:spcBef>
                <a:spcPts val="600"/>
              </a:spcBef>
              <a:buFont typeface="Arial" panose="020B0604020202020204" pitchFamily="34" charset="0"/>
              <a:buChar char="•"/>
            </a:pPr>
            <a:r>
              <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Standard 4: Structured Literacy (SL) Instruction </a:t>
            </a:r>
          </a:p>
          <a:p>
            <a:pPr marL="690563" lvl="1" indent="-233363">
              <a:spcBef>
                <a:spcPts val="600"/>
              </a:spcBef>
              <a:buFont typeface="Arial" panose="020B0604020202020204" pitchFamily="34" charset="0"/>
              <a:buChar char="•"/>
            </a:pPr>
            <a:r>
              <a:rPr lang="en-US" sz="2600" dirty="0">
                <a:solidFill>
                  <a:prstClr val="black"/>
                </a:solidFill>
                <a:ea typeface="Calibri" panose="020F0502020204030204" pitchFamily="34" charset="0"/>
                <a:cs typeface="Times New Roman" panose="02020603050405020304" pitchFamily="18" charset="0"/>
              </a:rPr>
              <a:t>Sub-standard A-G addresses SL teaching, with in-depth guidance to effective instruction in major skill domains </a:t>
            </a:r>
          </a:p>
          <a:p>
            <a:pPr marL="1027113" lvl="3" indent="-227013">
              <a:spcBef>
                <a:spcPts val="600"/>
              </a:spcBef>
              <a:buFont typeface="Arial" panose="020B0604020202020204" pitchFamily="34" charset="0"/>
              <a:buChar char="•"/>
            </a:pPr>
            <a:r>
              <a:rPr lang="en-US" sz="2400" dirty="0">
                <a:solidFill>
                  <a:prstClr val="black"/>
                </a:solidFill>
                <a:ea typeface="Calibri" panose="020F0502020204030204" pitchFamily="34" charset="0"/>
                <a:cs typeface="Times New Roman" panose="02020603050405020304" pitchFamily="18" charset="0"/>
              </a:rPr>
              <a:t>e.g., phonological and phoneme awareness, phonics and word recognition, reading fluency, vocabulary, listening and comprehension, and written expression</a:t>
            </a:r>
          </a:p>
          <a:p>
            <a:pPr marL="1027113" lvl="3" indent="-227013">
              <a:spcBef>
                <a:spcPts val="600"/>
              </a:spcBef>
              <a:buFont typeface="Arial" panose="020B0604020202020204" pitchFamily="34" charset="0"/>
              <a:buChar char="•"/>
            </a:pPr>
            <a:r>
              <a:rPr lang="en-US" sz="2400" dirty="0">
                <a:solidFill>
                  <a:prstClr val="black"/>
                </a:solidFill>
                <a:ea typeface="Calibri" panose="020F0502020204030204" pitchFamily="34" charset="0"/>
                <a:cs typeface="Times New Roman" panose="02020603050405020304" pitchFamily="18" charset="0"/>
              </a:rPr>
              <a:t>Expectations for teachers’ preparation fieldwork or practicums</a:t>
            </a:r>
          </a:p>
          <a:p>
            <a:pPr marL="1604963" lvl="3" indent="-233363">
              <a:spcBef>
                <a:spcPts val="600"/>
              </a:spcBef>
              <a:buFont typeface="Arial" panose="020B0604020202020204" pitchFamily="34" charset="0"/>
              <a:buChar char="•"/>
            </a:pPr>
            <a:r>
              <a:rPr lang="en-US" sz="2200" dirty="0">
                <a:solidFill>
                  <a:prstClr val="black"/>
                </a:solidFill>
                <a:ea typeface="Calibri" panose="020F0502020204030204" pitchFamily="34" charset="0"/>
                <a:cs typeface="Times New Roman" panose="02020603050405020304" pitchFamily="18" charset="0"/>
              </a:rPr>
              <a:t>e.g., interpretation of assessments, differentiated instruction, lesson design, corrective feedback, etc. </a:t>
            </a:r>
          </a:p>
        </p:txBody>
      </p:sp>
      <p:sp>
        <p:nvSpPr>
          <p:cNvPr id="7" name="Slide Number Placeholder 6">
            <a:extLst>
              <a:ext uri="{FF2B5EF4-FFF2-40B4-BE49-F238E27FC236}">
                <a16:creationId xmlns:a16="http://schemas.microsoft.com/office/drawing/2014/main" id="{EDAB654F-7A85-45AF-8CFA-A04FEFAB1E7F}"/>
              </a:ext>
            </a:extLst>
          </p:cNvPr>
          <p:cNvSpPr>
            <a:spLocks noGrp="1"/>
          </p:cNvSpPr>
          <p:nvPr>
            <p:ph type="sldNum" sz="quarter" idx="12"/>
          </p:nvPr>
        </p:nvSpPr>
        <p:spPr>
          <a:xfrm>
            <a:off x="6120393" y="6436812"/>
            <a:ext cx="294736" cy="365125"/>
          </a:xfrm>
        </p:spPr>
        <p:txBody>
          <a:bodyPr/>
          <a:lstStyle/>
          <a:p>
            <a:fld id="{DC26A772-397F-4DFF-B8B5-B19AF3551A16}" type="slidenum">
              <a:rPr lang="en-US" smtClean="0"/>
              <a:t>5</a:t>
            </a:fld>
            <a:endParaRPr lang="en-US" dirty="0"/>
          </a:p>
        </p:txBody>
      </p:sp>
      <p:sp>
        <p:nvSpPr>
          <p:cNvPr id="9" name="TextBox 8">
            <a:extLst>
              <a:ext uri="{FF2B5EF4-FFF2-40B4-BE49-F238E27FC236}">
                <a16:creationId xmlns:a16="http://schemas.microsoft.com/office/drawing/2014/main" id="{27D3C427-69CA-41BC-A3E2-07ABDEACD39A}"/>
              </a:ext>
            </a:extLst>
          </p:cNvPr>
          <p:cNvSpPr txBox="1"/>
          <p:nvPr/>
        </p:nvSpPr>
        <p:spPr>
          <a:xfrm>
            <a:off x="425345" y="4567043"/>
            <a:ext cx="11684833" cy="523220"/>
          </a:xfrm>
          <a:prstGeom prst="rect">
            <a:avLst/>
          </a:prstGeom>
          <a:noFill/>
        </p:spPr>
        <p:txBody>
          <a:bodyPr wrap="square" rtlCol="0">
            <a:spAutoFit/>
          </a:bodyPr>
          <a:lstStyle/>
          <a:p>
            <a:pPr marL="233363" indent="-233363">
              <a:spcBef>
                <a:spcPts val="600"/>
              </a:spcBef>
              <a:buFont typeface="Arial" panose="020B0604020202020204" pitchFamily="34" charset="0"/>
              <a:buChar char="•"/>
            </a:pPr>
            <a:r>
              <a:rPr lang="en-US" sz="2800" b="1" dirty="0">
                <a:solidFill>
                  <a:prstClr val="black"/>
                </a:solidFill>
                <a:latin typeface="Calibri" panose="020F0502020204030204" pitchFamily="34" charset="0"/>
                <a:cs typeface="Times New Roman" panose="02020603050405020304" pitchFamily="18" charset="0"/>
              </a:rPr>
              <a:t>Standard 5: Professional Dispositions and Practices</a:t>
            </a:r>
          </a:p>
        </p:txBody>
      </p:sp>
      <p:sp>
        <p:nvSpPr>
          <p:cNvPr id="10" name="Rectangle 9">
            <a:extLst>
              <a:ext uri="{FF2B5EF4-FFF2-40B4-BE49-F238E27FC236}">
                <a16:creationId xmlns:a16="http://schemas.microsoft.com/office/drawing/2014/main" id="{47C0C887-15F4-4C8B-B2C7-09B5554C725E}"/>
              </a:ext>
            </a:extLst>
          </p:cNvPr>
          <p:cNvSpPr/>
          <p:nvPr/>
        </p:nvSpPr>
        <p:spPr>
          <a:xfrm>
            <a:off x="773040" y="5125016"/>
            <a:ext cx="11089098" cy="492443"/>
          </a:xfrm>
          <a:prstGeom prst="rect">
            <a:avLst/>
          </a:prstGeom>
        </p:spPr>
        <p:txBody>
          <a:bodyPr wrap="square">
            <a:spAutoFit/>
          </a:bodyPr>
          <a:lstStyle/>
          <a:p>
            <a:pPr marL="690563" lvl="1" indent="-233363">
              <a:spcBef>
                <a:spcPts val="600"/>
              </a:spcBef>
              <a:buFont typeface="Arial" panose="020B0604020202020204" pitchFamily="34" charset="0"/>
              <a:buChar char="•"/>
            </a:pPr>
            <a:r>
              <a:rPr lang="en-US" sz="2600" dirty="0">
                <a:solidFill>
                  <a:prstClr val="black"/>
                </a:solidFill>
                <a:cs typeface="Times New Roman" panose="02020603050405020304" pitchFamily="18" charset="0"/>
              </a:rPr>
              <a:t>Sub-standards 5.1-5.10 outline ethical standards for the profession</a:t>
            </a:r>
          </a:p>
        </p:txBody>
      </p:sp>
      <p:sp>
        <p:nvSpPr>
          <p:cNvPr id="11" name="Rectangle 10">
            <a:extLst>
              <a:ext uri="{FF2B5EF4-FFF2-40B4-BE49-F238E27FC236}">
                <a16:creationId xmlns:a16="http://schemas.microsoft.com/office/drawing/2014/main" id="{42EA1C03-2053-4C4A-8F53-ACEF48C04232}"/>
              </a:ext>
            </a:extLst>
          </p:cNvPr>
          <p:cNvSpPr/>
          <p:nvPr/>
        </p:nvSpPr>
        <p:spPr>
          <a:xfrm>
            <a:off x="1407726" y="5912363"/>
            <a:ext cx="1333110" cy="307777"/>
          </a:xfrm>
          <a:prstGeom prst="rect">
            <a:avLst/>
          </a:prstGeom>
        </p:spPr>
        <p:txBody>
          <a:bodyPr wrap="square">
            <a:spAutoFit/>
          </a:bodyPr>
          <a:lstStyle/>
          <a:p>
            <a:r>
              <a:rPr lang="en-US" sz="1400" dirty="0"/>
              <a:t>IDA, 2021b</a:t>
            </a:r>
          </a:p>
        </p:txBody>
      </p:sp>
      <p:pic>
        <p:nvPicPr>
          <p:cNvPr id="3" name="Picture 2">
            <a:extLst>
              <a:ext uri="{FF2B5EF4-FFF2-40B4-BE49-F238E27FC236}">
                <a16:creationId xmlns:a16="http://schemas.microsoft.com/office/drawing/2014/main" id="{7A536C95-2A5D-4963-901B-20EC6FD2FA00}"/>
              </a:ext>
            </a:extLst>
          </p:cNvPr>
          <p:cNvPicPr>
            <a:picLocks noChangeAspect="1"/>
          </p:cNvPicPr>
          <p:nvPr/>
        </p:nvPicPr>
        <p:blipFill>
          <a:blip r:embed="rId3"/>
          <a:stretch>
            <a:fillRect/>
          </a:stretch>
        </p:blipFill>
        <p:spPr>
          <a:xfrm>
            <a:off x="10169617" y="5977717"/>
            <a:ext cx="1796629" cy="752435"/>
          </a:xfrm>
          <a:prstGeom prst="rect">
            <a:avLst/>
          </a:prstGeom>
        </p:spPr>
      </p:pic>
    </p:spTree>
    <p:extLst>
      <p:ext uri="{BB962C8B-B14F-4D97-AF65-F5344CB8AC3E}">
        <p14:creationId xmlns:p14="http://schemas.microsoft.com/office/powerpoint/2010/main" val="4025780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673176" y="107685"/>
            <a:ext cx="11928693" cy="986686"/>
          </a:xfrm>
        </p:spPr>
        <p:txBody>
          <a:bodyPr>
            <a:noAutofit/>
          </a:bodyPr>
          <a:lstStyle/>
          <a:p>
            <a:r>
              <a:rPr lang="en-US" b="1" dirty="0" err="1">
                <a:ea typeface="Calibri" panose="020F0502020204030204" pitchFamily="34" charset="0"/>
                <a:cs typeface="Times New Roman" panose="02020603050405020304" pitchFamily="18" charset="0"/>
              </a:rPr>
              <a:t>KPS</a:t>
            </a:r>
            <a:r>
              <a:rPr lang="en-US" b="1" dirty="0">
                <a:ea typeface="Calibri" panose="020F0502020204030204" pitchFamily="34" charset="0"/>
                <a:cs typeface="Times New Roman" panose="02020603050405020304" pitchFamily="18" charset="0"/>
              </a:rPr>
              <a:t>: Who Uses KPS and Why</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4919" y="5812359"/>
            <a:ext cx="896515" cy="882285"/>
          </a:xfrm>
          <a:prstGeom prst="rect">
            <a:avLst/>
          </a:prstGeom>
        </p:spPr>
      </p:pic>
      <p:sp>
        <p:nvSpPr>
          <p:cNvPr id="6" name="Slide Number Placeholder 5">
            <a:extLst>
              <a:ext uri="{FF2B5EF4-FFF2-40B4-BE49-F238E27FC236}">
                <a16:creationId xmlns:a16="http://schemas.microsoft.com/office/drawing/2014/main" id="{DC64C25C-0AAF-44BE-A1B2-6283A255B7B7}"/>
              </a:ext>
            </a:extLst>
          </p:cNvPr>
          <p:cNvSpPr>
            <a:spLocks noGrp="1"/>
          </p:cNvSpPr>
          <p:nvPr>
            <p:ph type="sldNum" sz="quarter" idx="12"/>
          </p:nvPr>
        </p:nvSpPr>
        <p:spPr>
          <a:xfrm>
            <a:off x="5818671" y="6385190"/>
            <a:ext cx="355121" cy="365125"/>
          </a:xfrm>
        </p:spPr>
        <p:txBody>
          <a:bodyPr/>
          <a:lstStyle/>
          <a:p>
            <a:fld id="{DC26A772-397F-4DFF-B8B5-B19AF3551A16}" type="slidenum">
              <a:rPr lang="en-US" smtClean="0"/>
              <a:t>6</a:t>
            </a:fld>
            <a:endParaRPr lang="en-US" dirty="0"/>
          </a:p>
        </p:txBody>
      </p:sp>
      <p:sp>
        <p:nvSpPr>
          <p:cNvPr id="7" name="TextBox 6">
            <a:extLst>
              <a:ext uri="{FF2B5EF4-FFF2-40B4-BE49-F238E27FC236}">
                <a16:creationId xmlns:a16="http://schemas.microsoft.com/office/drawing/2014/main" id="{3CB4049E-136E-4B40-B850-EE87C33EE402}"/>
              </a:ext>
            </a:extLst>
          </p:cNvPr>
          <p:cNvSpPr txBox="1"/>
          <p:nvPr/>
        </p:nvSpPr>
        <p:spPr>
          <a:xfrm>
            <a:off x="579128" y="870581"/>
            <a:ext cx="11033744" cy="3170099"/>
          </a:xfrm>
          <a:prstGeom prst="rect">
            <a:avLst/>
          </a:prstGeom>
          <a:noFill/>
        </p:spPr>
        <p:txBody>
          <a:bodyPr wrap="square" rtlCol="0">
            <a:spAutoFit/>
          </a:bodyPr>
          <a:lstStyle/>
          <a:p>
            <a:pPr marL="457200"/>
            <a:r>
              <a:rPr lang="en-US" sz="3600" b="1" dirty="0"/>
              <a:t>Who:</a:t>
            </a:r>
            <a:r>
              <a:rPr lang="en-US" sz="3600" dirty="0"/>
              <a:t> </a:t>
            </a:r>
          </a:p>
          <a:p>
            <a:pPr marL="1141413" lvl="1" indent="-227013">
              <a:buFont typeface="Arial" panose="020B0604020202020204" pitchFamily="34" charset="0"/>
              <a:buChar char="•"/>
            </a:pPr>
            <a:r>
              <a:rPr lang="en-US" sz="3200" dirty="0"/>
              <a:t>Educator preparation providers (EPP) for the certification of literacy educator programs and for professional literacy development facilitators</a:t>
            </a:r>
            <a:endParaRPr lang="en-US" sz="900" dirty="0"/>
          </a:p>
          <a:p>
            <a:pPr marL="457200"/>
            <a:r>
              <a:rPr lang="en-US" sz="3600" b="1" dirty="0"/>
              <a:t>Why</a:t>
            </a:r>
            <a:r>
              <a:rPr lang="en-US" sz="3600" dirty="0"/>
              <a:t>: </a:t>
            </a:r>
          </a:p>
          <a:p>
            <a:pPr marL="1141413" lvl="1" indent="-227013">
              <a:buFont typeface="Arial" panose="020B0604020202020204" pitchFamily="34" charset="0"/>
              <a:buChar char="•"/>
            </a:pPr>
            <a:r>
              <a:rPr lang="en-US" sz="3200" dirty="0"/>
              <a:t>Let’s look at NAEP statistics for a summation</a:t>
            </a:r>
          </a:p>
        </p:txBody>
      </p:sp>
      <p:pic>
        <p:nvPicPr>
          <p:cNvPr id="14" name="Picture 13">
            <a:hlinkClick r:id="rId4"/>
            <a:extLst>
              <a:ext uri="{FF2B5EF4-FFF2-40B4-BE49-F238E27FC236}">
                <a16:creationId xmlns:a16="http://schemas.microsoft.com/office/drawing/2014/main" id="{0766341D-42E2-4BAF-85F2-3DB5787719CA}"/>
              </a:ext>
            </a:extLst>
          </p:cNvPr>
          <p:cNvPicPr>
            <a:picLocks noChangeAspect="1"/>
          </p:cNvPicPr>
          <p:nvPr/>
        </p:nvPicPr>
        <p:blipFill>
          <a:blip r:embed="rId5"/>
          <a:stretch>
            <a:fillRect/>
          </a:stretch>
        </p:blipFill>
        <p:spPr>
          <a:xfrm>
            <a:off x="2949930" y="4040475"/>
            <a:ext cx="6292141" cy="2296614"/>
          </a:xfrm>
          <a:prstGeom prst="rect">
            <a:avLst/>
          </a:prstGeom>
        </p:spPr>
      </p:pic>
      <p:sp>
        <p:nvSpPr>
          <p:cNvPr id="15" name="Rectangle 14">
            <a:extLst>
              <a:ext uri="{FF2B5EF4-FFF2-40B4-BE49-F238E27FC236}">
                <a16:creationId xmlns:a16="http://schemas.microsoft.com/office/drawing/2014/main" id="{099A99BE-F707-4CB5-BE28-6C5F3DE70F00}"/>
              </a:ext>
            </a:extLst>
          </p:cNvPr>
          <p:cNvSpPr/>
          <p:nvPr/>
        </p:nvSpPr>
        <p:spPr>
          <a:xfrm>
            <a:off x="1600271" y="6386867"/>
            <a:ext cx="2464906" cy="307777"/>
          </a:xfrm>
          <a:prstGeom prst="rect">
            <a:avLst/>
          </a:prstGeom>
        </p:spPr>
        <p:txBody>
          <a:bodyPr wrap="none">
            <a:spAutoFit/>
          </a:bodyPr>
          <a:lstStyle/>
          <a:p>
            <a:r>
              <a:rPr lang="en-US" sz="1400" dirty="0"/>
              <a:t>The Nation's Report Card, 2017</a:t>
            </a:r>
          </a:p>
        </p:txBody>
      </p:sp>
      <p:pic>
        <p:nvPicPr>
          <p:cNvPr id="3" name="Picture 2">
            <a:extLst>
              <a:ext uri="{FF2B5EF4-FFF2-40B4-BE49-F238E27FC236}">
                <a16:creationId xmlns:a16="http://schemas.microsoft.com/office/drawing/2014/main" id="{65225A0A-DCC1-49F0-819B-44CC72E5C5E2}"/>
              </a:ext>
            </a:extLst>
          </p:cNvPr>
          <p:cNvPicPr>
            <a:picLocks noChangeAspect="1"/>
          </p:cNvPicPr>
          <p:nvPr/>
        </p:nvPicPr>
        <p:blipFill>
          <a:blip r:embed="rId6"/>
          <a:stretch>
            <a:fillRect/>
          </a:stretch>
        </p:blipFill>
        <p:spPr>
          <a:xfrm>
            <a:off x="10392192" y="5983783"/>
            <a:ext cx="1578503" cy="661083"/>
          </a:xfrm>
          <a:prstGeom prst="rect">
            <a:avLst/>
          </a:prstGeom>
        </p:spPr>
      </p:pic>
    </p:spTree>
    <p:extLst>
      <p:ext uri="{BB962C8B-B14F-4D97-AF65-F5344CB8AC3E}">
        <p14:creationId xmlns:p14="http://schemas.microsoft.com/office/powerpoint/2010/main" val="274256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405534" y="136525"/>
            <a:ext cx="11465848" cy="986686"/>
          </a:xfrm>
        </p:spPr>
        <p:txBody>
          <a:bodyPr>
            <a:normAutofit/>
          </a:bodyPr>
          <a:lstStyle/>
          <a:p>
            <a:r>
              <a:rPr lang="en-US" b="1" dirty="0" err="1">
                <a:ea typeface="Calibri" panose="020F0502020204030204" pitchFamily="34" charset="0"/>
                <a:cs typeface="Times New Roman" panose="02020603050405020304" pitchFamily="18" charset="0"/>
              </a:rPr>
              <a:t>KPS</a:t>
            </a:r>
            <a:r>
              <a:rPr lang="en-US" b="1" dirty="0">
                <a:ea typeface="Calibri" panose="020F0502020204030204" pitchFamily="34" charset="0"/>
                <a:cs typeface="Times New Roman" panose="02020603050405020304" pitchFamily="18" charset="0"/>
              </a:rPr>
              <a:t>: Why Continued</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1372" y="5591222"/>
            <a:ext cx="962975" cy="947690"/>
          </a:xfrm>
          <a:prstGeom prst="rect">
            <a:avLst/>
          </a:prstGeom>
        </p:spPr>
      </p:pic>
      <p:sp>
        <p:nvSpPr>
          <p:cNvPr id="6" name="Slide Number Placeholder 5">
            <a:extLst>
              <a:ext uri="{FF2B5EF4-FFF2-40B4-BE49-F238E27FC236}">
                <a16:creationId xmlns:a16="http://schemas.microsoft.com/office/drawing/2014/main" id="{DC64C25C-0AAF-44BE-A1B2-6283A255B7B7}"/>
              </a:ext>
            </a:extLst>
          </p:cNvPr>
          <p:cNvSpPr>
            <a:spLocks noGrp="1"/>
          </p:cNvSpPr>
          <p:nvPr>
            <p:ph type="sldNum" sz="quarter" idx="12"/>
          </p:nvPr>
        </p:nvSpPr>
        <p:spPr>
          <a:xfrm>
            <a:off x="5591050" y="6324354"/>
            <a:ext cx="329242" cy="365125"/>
          </a:xfrm>
        </p:spPr>
        <p:txBody>
          <a:bodyPr/>
          <a:lstStyle/>
          <a:p>
            <a:fld id="{DC26A772-397F-4DFF-B8B5-B19AF3551A16}" type="slidenum">
              <a:rPr lang="en-US" smtClean="0"/>
              <a:t>7</a:t>
            </a:fld>
            <a:endParaRPr lang="en-US"/>
          </a:p>
        </p:txBody>
      </p:sp>
      <p:sp>
        <p:nvSpPr>
          <p:cNvPr id="7" name="TextBox 6">
            <a:extLst>
              <a:ext uri="{FF2B5EF4-FFF2-40B4-BE49-F238E27FC236}">
                <a16:creationId xmlns:a16="http://schemas.microsoft.com/office/drawing/2014/main" id="{3CB4049E-136E-4B40-B850-EE87C33EE402}"/>
              </a:ext>
            </a:extLst>
          </p:cNvPr>
          <p:cNvSpPr txBox="1"/>
          <p:nvPr/>
        </p:nvSpPr>
        <p:spPr>
          <a:xfrm>
            <a:off x="348942" y="981741"/>
            <a:ext cx="11522440" cy="3570208"/>
          </a:xfrm>
          <a:prstGeom prst="rect">
            <a:avLst/>
          </a:prstGeom>
          <a:noFill/>
        </p:spPr>
        <p:txBody>
          <a:bodyPr wrap="square" rtlCol="0">
            <a:spAutoFit/>
          </a:bodyPr>
          <a:lstStyle/>
          <a:p>
            <a:pPr marL="227013" indent="-227013">
              <a:spcBef>
                <a:spcPts val="600"/>
              </a:spcBef>
              <a:buFont typeface="Arial" panose="020B0604020202020204" pitchFamily="34" charset="0"/>
              <a:buChar char="•"/>
            </a:pPr>
            <a:r>
              <a:rPr lang="en-US" sz="3200" dirty="0"/>
              <a:t>Most common issue for academic achievement is reading</a:t>
            </a:r>
          </a:p>
          <a:p>
            <a:pPr marL="914400" lvl="1" indent="-457200">
              <a:buFont typeface="Arial" panose="020B0604020202020204" pitchFamily="34" charset="0"/>
              <a:buChar char="•"/>
            </a:pPr>
            <a:r>
              <a:rPr lang="en-US" sz="2800" dirty="0"/>
              <a:t>About 85% of public special education referrals are due to problems with language, reading, and/or writing </a:t>
            </a:r>
            <a:r>
              <a:rPr lang="en-US" sz="1400" dirty="0"/>
              <a:t>(</a:t>
            </a:r>
            <a:r>
              <a:rPr lang="en-US" sz="1400" dirty="0">
                <a:solidFill>
                  <a:prstClr val="black"/>
                </a:solidFill>
              </a:rPr>
              <a:t>IDA, 2021a</a:t>
            </a:r>
            <a:r>
              <a:rPr lang="en-US" sz="1400" dirty="0"/>
              <a:t>)</a:t>
            </a:r>
          </a:p>
          <a:p>
            <a:pPr marL="227013" indent="-227013">
              <a:spcBef>
                <a:spcPts val="600"/>
              </a:spcBef>
              <a:buFont typeface="Arial" panose="020B0604020202020204" pitchFamily="34" charset="0"/>
              <a:buChar char="•"/>
            </a:pPr>
            <a:r>
              <a:rPr lang="en-US" sz="3200" dirty="0"/>
              <a:t>Educators need to be highly trained to teach reading, especially to struggling individuals </a:t>
            </a:r>
          </a:p>
          <a:p>
            <a:pPr marL="227013" indent="-227013">
              <a:spcBef>
                <a:spcPts val="600"/>
              </a:spcBef>
              <a:buFont typeface="Arial" panose="020B0604020202020204" pitchFamily="34" charset="0"/>
              <a:buChar char="•"/>
            </a:pPr>
            <a:r>
              <a:rPr lang="en-US" sz="3200" dirty="0"/>
              <a:t>A research to practice gap exists in professional institutions for licensing and preparation of educators </a:t>
            </a:r>
            <a:r>
              <a:rPr lang="en-US" sz="1400" dirty="0"/>
              <a:t>(e.g., Joshi et al., 2009; Moats, 1994; </a:t>
            </a:r>
            <a:r>
              <a:rPr lang="en-US" sz="1400" dirty="0" err="1"/>
              <a:t>Sayeski</a:t>
            </a:r>
            <a:r>
              <a:rPr lang="en-US" sz="1400" dirty="0"/>
              <a:t> et al., 2017)  </a:t>
            </a:r>
          </a:p>
        </p:txBody>
      </p:sp>
      <p:sp>
        <p:nvSpPr>
          <p:cNvPr id="8" name="Rectangle 7">
            <a:extLst>
              <a:ext uri="{FF2B5EF4-FFF2-40B4-BE49-F238E27FC236}">
                <a16:creationId xmlns:a16="http://schemas.microsoft.com/office/drawing/2014/main" id="{98079F8E-8DA4-45EF-972A-D0127CD2A582}"/>
              </a:ext>
            </a:extLst>
          </p:cNvPr>
          <p:cNvSpPr/>
          <p:nvPr/>
        </p:nvSpPr>
        <p:spPr>
          <a:xfrm>
            <a:off x="4140620" y="3079529"/>
            <a:ext cx="3632198" cy="307777"/>
          </a:xfrm>
          <a:prstGeom prst="rect">
            <a:avLst/>
          </a:prstGeom>
        </p:spPr>
        <p:txBody>
          <a:bodyPr wrap="square">
            <a:spAutoFit/>
          </a:bodyPr>
          <a:lstStyle/>
          <a:p>
            <a:r>
              <a:rPr lang="en-US" sz="1400" dirty="0"/>
              <a:t>(IDA, 2021b, Moat, 1994)</a:t>
            </a:r>
          </a:p>
        </p:txBody>
      </p:sp>
      <p:pic>
        <p:nvPicPr>
          <p:cNvPr id="3" name="Picture 2">
            <a:extLst>
              <a:ext uri="{FF2B5EF4-FFF2-40B4-BE49-F238E27FC236}">
                <a16:creationId xmlns:a16="http://schemas.microsoft.com/office/drawing/2014/main" id="{27CAA981-FD50-4C6A-BD66-F79C5ED0A3F6}"/>
              </a:ext>
            </a:extLst>
          </p:cNvPr>
          <p:cNvPicPr>
            <a:picLocks noChangeAspect="1"/>
          </p:cNvPicPr>
          <p:nvPr/>
        </p:nvPicPr>
        <p:blipFill>
          <a:blip r:embed="rId4"/>
          <a:stretch>
            <a:fillRect/>
          </a:stretch>
        </p:blipFill>
        <p:spPr>
          <a:xfrm>
            <a:off x="10032521" y="5883230"/>
            <a:ext cx="1925125" cy="806249"/>
          </a:xfrm>
          <a:prstGeom prst="rect">
            <a:avLst/>
          </a:prstGeom>
        </p:spPr>
      </p:pic>
      <p:pic>
        <p:nvPicPr>
          <p:cNvPr id="5" name="Picture 4">
            <a:hlinkClick r:id="rId5"/>
            <a:extLst>
              <a:ext uri="{FF2B5EF4-FFF2-40B4-BE49-F238E27FC236}">
                <a16:creationId xmlns:a16="http://schemas.microsoft.com/office/drawing/2014/main" id="{5AECBA2E-C64E-4B78-A2CA-634ED4C485CE}"/>
              </a:ext>
            </a:extLst>
          </p:cNvPr>
          <p:cNvPicPr>
            <a:picLocks noChangeAspect="1"/>
          </p:cNvPicPr>
          <p:nvPr/>
        </p:nvPicPr>
        <p:blipFill>
          <a:blip r:embed="rId6"/>
          <a:stretch>
            <a:fillRect/>
          </a:stretch>
        </p:blipFill>
        <p:spPr>
          <a:xfrm>
            <a:off x="4626697" y="4646076"/>
            <a:ext cx="2257947" cy="1706316"/>
          </a:xfrm>
          <a:prstGeom prst="rect">
            <a:avLst/>
          </a:prstGeom>
        </p:spPr>
      </p:pic>
    </p:spTree>
    <p:extLst>
      <p:ext uri="{BB962C8B-B14F-4D97-AF65-F5344CB8AC3E}">
        <p14:creationId xmlns:p14="http://schemas.microsoft.com/office/powerpoint/2010/main" val="247920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376382" y="136526"/>
            <a:ext cx="11158525" cy="986422"/>
          </a:xfrm>
        </p:spPr>
        <p:txBody>
          <a:bodyPr>
            <a:normAutofit/>
          </a:bodyPr>
          <a:lstStyle/>
          <a:p>
            <a:r>
              <a:rPr lang="en-US" b="1" dirty="0">
                <a:ea typeface="Calibri" panose="020F0502020204030204" pitchFamily="34" charset="0"/>
                <a:cs typeface="Times New Roman" panose="02020603050405020304" pitchFamily="18" charset="0"/>
              </a:rPr>
              <a:t>IDA Accreditation</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2354" y="5690602"/>
            <a:ext cx="1002331" cy="986422"/>
          </a:xfrm>
          <a:prstGeom prst="rect">
            <a:avLst/>
          </a:prstGeom>
        </p:spPr>
      </p:pic>
      <p:sp>
        <p:nvSpPr>
          <p:cNvPr id="5" name="Slide Number Placeholder 4">
            <a:extLst>
              <a:ext uri="{FF2B5EF4-FFF2-40B4-BE49-F238E27FC236}">
                <a16:creationId xmlns:a16="http://schemas.microsoft.com/office/drawing/2014/main" id="{E7000C9F-CDEC-4552-A3FA-E752F1F0CF8A}"/>
              </a:ext>
            </a:extLst>
          </p:cNvPr>
          <p:cNvSpPr>
            <a:spLocks noGrp="1"/>
          </p:cNvSpPr>
          <p:nvPr>
            <p:ph type="sldNum" sz="quarter" idx="12"/>
          </p:nvPr>
        </p:nvSpPr>
        <p:spPr>
          <a:xfrm>
            <a:off x="5809891" y="6356350"/>
            <a:ext cx="286109" cy="365125"/>
          </a:xfrm>
        </p:spPr>
        <p:txBody>
          <a:bodyPr/>
          <a:lstStyle/>
          <a:p>
            <a:fld id="{DC26A772-397F-4DFF-B8B5-B19AF3551A16}" type="slidenum">
              <a:rPr lang="en-US" smtClean="0"/>
              <a:t>8</a:t>
            </a:fld>
            <a:endParaRPr lang="en-US" dirty="0"/>
          </a:p>
        </p:txBody>
      </p:sp>
      <p:sp>
        <p:nvSpPr>
          <p:cNvPr id="6" name="Rectangle 5">
            <a:extLst>
              <a:ext uri="{FF2B5EF4-FFF2-40B4-BE49-F238E27FC236}">
                <a16:creationId xmlns:a16="http://schemas.microsoft.com/office/drawing/2014/main" id="{802CB893-041E-49BC-B03F-22CEF0B8A7A9}"/>
              </a:ext>
            </a:extLst>
          </p:cNvPr>
          <p:cNvSpPr/>
          <p:nvPr/>
        </p:nvSpPr>
        <p:spPr>
          <a:xfrm>
            <a:off x="516737" y="892716"/>
            <a:ext cx="11158526" cy="5386090"/>
          </a:xfrm>
          <a:prstGeom prst="rect">
            <a:avLst/>
          </a:prstGeom>
        </p:spPr>
        <p:txBody>
          <a:bodyPr wrap="square">
            <a:spAutoFit/>
          </a:bodyPr>
          <a:lstStyle/>
          <a:p>
            <a:pPr marL="233363" lvl="0" indent="-233363">
              <a:spcBef>
                <a:spcPts val="600"/>
              </a:spcBef>
              <a:buFont typeface="Arial" panose="020B0604020202020204" pitchFamily="34" charset="0"/>
              <a:buChar char="•"/>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Accreditation process is unlike other higher education accrediting bodies</a:t>
            </a:r>
          </a:p>
          <a:p>
            <a:pPr marL="690563" lvl="1" indent="-233363">
              <a:spcBef>
                <a:spcPts val="600"/>
              </a:spcBef>
              <a:buFont typeface="Arial" panose="020B0604020202020204" pitchFamily="34" charset="0"/>
              <a:buChar cha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IDA accreditation process promotes systematic evaluation and refinement of educator preparation programs using research-based KPS</a:t>
            </a:r>
          </a:p>
          <a:p>
            <a:pPr marL="233363" lvl="0" indent="-233363">
              <a:spcBef>
                <a:spcPts val="600"/>
              </a:spcBef>
              <a:buFont typeface="Arial" panose="020B0604020202020204" pitchFamily="34" charset="0"/>
              <a:buChar char="•"/>
            </a:pP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Programs ensure educators of K-12 have the mastery of SL</a:t>
            </a:r>
            <a:r>
              <a:rPr lang="en-US" sz="3200" dirty="0"/>
              <a:t>™</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principles and practices </a:t>
            </a:r>
          </a:p>
          <a:p>
            <a:pPr marL="690563" lvl="1" indent="-233363">
              <a:buFont typeface="Arial" panose="020B0604020202020204" pitchFamily="34" charset="0"/>
              <a:buChar cha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Graduates possess the knowledge and skill to </a:t>
            </a:r>
            <a:r>
              <a:rPr lang="en-US" sz="28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prevent</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reading failure and to provide literacy remediation and intervention</a:t>
            </a:r>
          </a:p>
          <a:p>
            <a:pPr marL="690563" lvl="1" indent="-233363">
              <a:buFont typeface="Arial" panose="020B0604020202020204" pitchFamily="34" charset="0"/>
              <a:buChar char="•"/>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Accredited programs prepare educators for literacy instruction for </a:t>
            </a:r>
            <a:r>
              <a:rPr lang="en-US" sz="28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all</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students </a:t>
            </a:r>
          </a:p>
        </p:txBody>
      </p:sp>
      <p:sp>
        <p:nvSpPr>
          <p:cNvPr id="3" name="Rectangle 2">
            <a:extLst>
              <a:ext uri="{FF2B5EF4-FFF2-40B4-BE49-F238E27FC236}">
                <a16:creationId xmlns:a16="http://schemas.microsoft.com/office/drawing/2014/main" id="{D8994FA5-0C5F-43E3-8B18-34EDDBCB1FA7}"/>
              </a:ext>
            </a:extLst>
          </p:cNvPr>
          <p:cNvSpPr/>
          <p:nvPr/>
        </p:nvSpPr>
        <p:spPr>
          <a:xfrm>
            <a:off x="1325040" y="6124917"/>
            <a:ext cx="988091" cy="307777"/>
          </a:xfrm>
          <a:prstGeom prst="rect">
            <a:avLst/>
          </a:prstGeom>
        </p:spPr>
        <p:txBody>
          <a:bodyPr wrap="none">
            <a:spAutoFit/>
          </a:bodyPr>
          <a:lstStyle/>
          <a:p>
            <a:pPr lvl="0"/>
            <a:r>
              <a:rPr lang="en-US" sz="1400" dirty="0">
                <a:solidFill>
                  <a:prstClr val="black"/>
                </a:solidFill>
              </a:rPr>
              <a:t>IDA, 2021b</a:t>
            </a:r>
          </a:p>
        </p:txBody>
      </p:sp>
      <p:pic>
        <p:nvPicPr>
          <p:cNvPr id="7" name="Picture 6">
            <a:extLst>
              <a:ext uri="{FF2B5EF4-FFF2-40B4-BE49-F238E27FC236}">
                <a16:creationId xmlns:a16="http://schemas.microsoft.com/office/drawing/2014/main" id="{B6A5F2B0-7373-4358-BDAE-19222CFDC63B}"/>
              </a:ext>
            </a:extLst>
          </p:cNvPr>
          <p:cNvPicPr>
            <a:picLocks noChangeAspect="1"/>
          </p:cNvPicPr>
          <p:nvPr/>
        </p:nvPicPr>
        <p:blipFill>
          <a:blip r:embed="rId4"/>
          <a:stretch>
            <a:fillRect/>
          </a:stretch>
        </p:blipFill>
        <p:spPr>
          <a:xfrm>
            <a:off x="10078494" y="5746245"/>
            <a:ext cx="1823886" cy="875136"/>
          </a:xfrm>
          <a:prstGeom prst="rect">
            <a:avLst/>
          </a:prstGeom>
        </p:spPr>
      </p:pic>
    </p:spTree>
    <p:extLst>
      <p:ext uri="{BB962C8B-B14F-4D97-AF65-F5344CB8AC3E}">
        <p14:creationId xmlns:p14="http://schemas.microsoft.com/office/powerpoint/2010/main" val="897477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FBD9-C538-4599-ADBE-C7BB7CCB9D80}"/>
              </a:ext>
            </a:extLst>
          </p:cNvPr>
          <p:cNvSpPr>
            <a:spLocks noGrp="1"/>
          </p:cNvSpPr>
          <p:nvPr>
            <p:ph type="title"/>
          </p:nvPr>
        </p:nvSpPr>
        <p:spPr>
          <a:xfrm>
            <a:off x="504124" y="281881"/>
            <a:ext cx="10849676" cy="454336"/>
          </a:xfrm>
        </p:spPr>
        <p:txBody>
          <a:bodyPr>
            <a:noAutofit/>
          </a:bodyPr>
          <a:lstStyle/>
          <a:p>
            <a:r>
              <a:rPr lang="en-US" b="1" dirty="0">
                <a:ea typeface="Calibri" panose="020F0502020204030204" pitchFamily="34" charset="0"/>
                <a:cs typeface="Times New Roman" panose="02020603050405020304" pitchFamily="18" charset="0"/>
              </a:rPr>
              <a:t>IDA-Accredited Programs in Higher Education</a:t>
            </a:r>
            <a:endParaRPr lang="en-US" b="1" dirty="0"/>
          </a:p>
        </p:txBody>
      </p:sp>
      <p:pic>
        <p:nvPicPr>
          <p:cNvPr id="4" name="Picture 3" descr="Logo&#10;&#10;Description automatically generated">
            <a:extLst>
              <a:ext uri="{FF2B5EF4-FFF2-40B4-BE49-F238E27FC236}">
                <a16:creationId xmlns:a16="http://schemas.microsoft.com/office/drawing/2014/main" id="{8EE48726-0752-4B17-853C-B81138E771F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4206" y="5862574"/>
            <a:ext cx="776828" cy="764499"/>
          </a:xfrm>
          <a:prstGeom prst="rect">
            <a:avLst/>
          </a:prstGeom>
        </p:spPr>
      </p:pic>
      <p:sp>
        <p:nvSpPr>
          <p:cNvPr id="6" name="Slide Number Placeholder 5">
            <a:extLst>
              <a:ext uri="{FF2B5EF4-FFF2-40B4-BE49-F238E27FC236}">
                <a16:creationId xmlns:a16="http://schemas.microsoft.com/office/drawing/2014/main" id="{1586D24E-6ECC-4A3E-9989-7065547E5148}"/>
              </a:ext>
            </a:extLst>
          </p:cNvPr>
          <p:cNvSpPr>
            <a:spLocks noGrp="1"/>
          </p:cNvSpPr>
          <p:nvPr>
            <p:ph type="sldNum" sz="quarter" idx="12"/>
          </p:nvPr>
        </p:nvSpPr>
        <p:spPr>
          <a:xfrm>
            <a:off x="5931379" y="6284043"/>
            <a:ext cx="329242" cy="365125"/>
          </a:xfrm>
        </p:spPr>
        <p:txBody>
          <a:bodyPr/>
          <a:lstStyle/>
          <a:p>
            <a:fld id="{DC26A772-397F-4DFF-B8B5-B19AF3551A16}" type="slidenum">
              <a:rPr lang="en-US" smtClean="0"/>
              <a:t>9</a:t>
            </a:fld>
            <a:endParaRPr lang="en-US" dirty="0"/>
          </a:p>
        </p:txBody>
      </p:sp>
      <p:graphicFrame>
        <p:nvGraphicFramePr>
          <p:cNvPr id="8" name="Table 7">
            <a:extLst>
              <a:ext uri="{FF2B5EF4-FFF2-40B4-BE49-F238E27FC236}">
                <a16:creationId xmlns:a16="http://schemas.microsoft.com/office/drawing/2014/main" id="{3C5CBCB2-0F9A-4D8F-9C9D-03ACC915EBD4}"/>
              </a:ext>
            </a:extLst>
          </p:cNvPr>
          <p:cNvGraphicFramePr>
            <a:graphicFrameLocks noGrp="1"/>
          </p:cNvGraphicFramePr>
          <p:nvPr>
            <p:extLst>
              <p:ext uri="{D42A27DB-BD31-4B8C-83A1-F6EECF244321}">
                <p14:modId xmlns:p14="http://schemas.microsoft.com/office/powerpoint/2010/main" val="2490960406"/>
              </p:ext>
            </p:extLst>
          </p:nvPr>
        </p:nvGraphicFramePr>
        <p:xfrm>
          <a:off x="973969" y="874247"/>
          <a:ext cx="10244063" cy="4850297"/>
        </p:xfrm>
        <a:graphic>
          <a:graphicData uri="http://schemas.openxmlformats.org/drawingml/2006/table">
            <a:tbl>
              <a:tblPr/>
              <a:tblGrid>
                <a:gridCol w="761541">
                  <a:extLst>
                    <a:ext uri="{9D8B030D-6E8A-4147-A177-3AD203B41FA5}">
                      <a16:colId xmlns:a16="http://schemas.microsoft.com/office/drawing/2014/main" val="1135611824"/>
                    </a:ext>
                  </a:extLst>
                </a:gridCol>
                <a:gridCol w="2641421">
                  <a:extLst>
                    <a:ext uri="{9D8B030D-6E8A-4147-A177-3AD203B41FA5}">
                      <a16:colId xmlns:a16="http://schemas.microsoft.com/office/drawing/2014/main" val="2441959890"/>
                    </a:ext>
                  </a:extLst>
                </a:gridCol>
                <a:gridCol w="3827714">
                  <a:extLst>
                    <a:ext uri="{9D8B030D-6E8A-4147-A177-3AD203B41FA5}">
                      <a16:colId xmlns:a16="http://schemas.microsoft.com/office/drawing/2014/main" val="985608581"/>
                    </a:ext>
                  </a:extLst>
                </a:gridCol>
                <a:gridCol w="3013387">
                  <a:extLst>
                    <a:ext uri="{9D8B030D-6E8A-4147-A177-3AD203B41FA5}">
                      <a16:colId xmlns:a16="http://schemas.microsoft.com/office/drawing/2014/main" val="4087914698"/>
                    </a:ext>
                  </a:extLst>
                </a:gridCol>
              </a:tblGrid>
              <a:tr h="264393">
                <a:tc>
                  <a:txBody>
                    <a:bodyPr/>
                    <a:lstStyle/>
                    <a:p>
                      <a:pPr algn="ctr"/>
                      <a:r>
                        <a:rPr lang="en-US" sz="1800" b="1" dirty="0">
                          <a:solidFill>
                            <a:srgbClr val="000000"/>
                          </a:solidFill>
                          <a:effectLst/>
                        </a:rPr>
                        <a:t> STATE</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INSTITUTION</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CREDENTIAL/PROGRAM</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b="1" dirty="0">
                          <a:solidFill>
                            <a:srgbClr val="000000"/>
                          </a:solidFill>
                          <a:effectLst/>
                        </a:rPr>
                        <a:t>  ACCREDITATION LEVEL</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2938538355"/>
                  </a:ext>
                </a:extLst>
              </a:tr>
              <a:tr h="517538">
                <a:tc>
                  <a:txBody>
                    <a:bodyPr/>
                    <a:lstStyle/>
                    <a:p>
                      <a:pPr algn="ctr"/>
                      <a:r>
                        <a:rPr lang="en-US" sz="1800" dirty="0">
                          <a:effectLst/>
                        </a:rPr>
                        <a:t> AR</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University of Central   Arkansas</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UGrad Elementary Education/Grad Reading</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3563815"/>
                  </a:ext>
                </a:extLst>
              </a:tr>
              <a:tr h="517138">
                <a:tc>
                  <a:txBody>
                    <a:bodyPr/>
                    <a:lstStyle/>
                    <a:p>
                      <a:pPr algn="ctr"/>
                      <a:r>
                        <a:rPr lang="en-US" sz="1800" dirty="0">
                          <a:effectLst/>
                        </a:rPr>
                        <a:t> CO</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Colorado College</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Literacy Intervention Specialist Program</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3864448672"/>
                  </a:ext>
                </a:extLst>
              </a:tr>
              <a:tr h="517138">
                <a:tc rowSpan="2">
                  <a:txBody>
                    <a:bodyPr/>
                    <a:lstStyle/>
                    <a:p>
                      <a:pPr algn="ctr"/>
                      <a:r>
                        <a:rPr lang="en-US" sz="1800" dirty="0">
                          <a:effectLst/>
                        </a:rPr>
                        <a:t> CT</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Fairfield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 and Language Development</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19612389"/>
                  </a:ext>
                </a:extLst>
              </a:tr>
              <a:tr h="264393">
                <a:tc vMerge="1">
                  <a:txBody>
                    <a:bodyPr/>
                    <a:lstStyle/>
                    <a:p>
                      <a:endParaRPr lang="en-US"/>
                    </a:p>
                  </a:txBody>
                  <a:tcPr/>
                </a:tc>
                <a:tc>
                  <a:txBody>
                    <a:bodyPr/>
                    <a:lstStyle/>
                    <a:p>
                      <a:pPr algn="ctr"/>
                      <a:r>
                        <a:rPr lang="en-US" sz="1800" dirty="0">
                          <a:effectLst/>
                        </a:rPr>
                        <a:t>Southern CT State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651589275"/>
                  </a:ext>
                </a:extLst>
              </a:tr>
              <a:tr h="517138">
                <a:tc rowSpan="3">
                  <a:txBody>
                    <a:bodyPr/>
                    <a:lstStyle/>
                    <a:p>
                      <a:pPr algn="ctr"/>
                      <a:r>
                        <a:rPr lang="en-US" sz="1800" dirty="0">
                          <a:effectLst/>
                        </a:rPr>
                        <a:t> FL</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ctr"/>
                      <a:r>
                        <a:rPr lang="en-US" sz="1800" dirty="0">
                          <a:effectLst/>
                        </a:rPr>
                        <a:t>Southeastern University</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UGrad</a:t>
                      </a:r>
                      <a:r>
                        <a:rPr lang="en-US" sz="1800" dirty="0">
                          <a:effectLst/>
                        </a:rPr>
                        <a:t> Elementary Education with Reading/ESOL Endorsements</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76523323"/>
                  </a:ext>
                </a:extLst>
              </a:tr>
              <a:tr h="517138">
                <a:tc vMerge="1">
                  <a:txBody>
                    <a:bodyPr/>
                    <a:lstStyle/>
                    <a:p>
                      <a:endParaRPr lang="en-US"/>
                    </a:p>
                  </a:txBody>
                  <a:tcPr/>
                </a:tc>
                <a:tc vMerge="1">
                  <a:txBody>
                    <a:bodyPr/>
                    <a:lstStyle/>
                    <a:p>
                      <a:endParaRPr lang="en-US"/>
                    </a:p>
                  </a:txBody>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UGrad</a:t>
                      </a:r>
                      <a:r>
                        <a:rPr lang="en-US" sz="1800" dirty="0">
                          <a:effectLst/>
                        </a:rPr>
                        <a:t> Special Education with Reading/ESOL Endorsements</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3931053556"/>
                  </a:ext>
                </a:extLst>
              </a:tr>
              <a:tr h="347399">
                <a:tc vMerge="1">
                  <a:txBody>
                    <a:bodyPr/>
                    <a:lstStyle/>
                    <a:p>
                      <a:endParaRPr lang="en-US"/>
                    </a:p>
                  </a:txBody>
                  <a:tcPr/>
                </a:tc>
                <a:tc>
                  <a:txBody>
                    <a:bodyPr/>
                    <a:lstStyle/>
                    <a:p>
                      <a:pPr algn="ctr"/>
                      <a:r>
                        <a:rPr lang="en-US" sz="1800" dirty="0">
                          <a:effectLst/>
                        </a:rPr>
                        <a:t>University of Florida</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Dyslexia Certificate Program</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90284420"/>
                  </a:ext>
                </a:extLst>
              </a:tr>
              <a:tr h="264393">
                <a:tc rowSpan="2">
                  <a:txBody>
                    <a:bodyPr/>
                    <a:lstStyle/>
                    <a:p>
                      <a:pPr algn="ctr"/>
                      <a:r>
                        <a:rPr lang="en-US" sz="1800" dirty="0">
                          <a:effectLst/>
                        </a:rPr>
                        <a:t> MA</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Gordon College</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 Specialist</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8F8"/>
                    </a:solidFill>
                  </a:tcPr>
                </a:tc>
                <a:extLst>
                  <a:ext uri="{0D108BD9-81ED-4DB2-BD59-A6C34878D82A}">
                    <a16:rowId xmlns:a16="http://schemas.microsoft.com/office/drawing/2014/main" val="1191171889"/>
                  </a:ext>
                </a:extLst>
              </a:tr>
              <a:tr h="517138">
                <a:tc vMerge="1">
                  <a:txBody>
                    <a:bodyPr/>
                    <a:lstStyle/>
                    <a:p>
                      <a:endParaRPr lang="en-US"/>
                    </a:p>
                  </a:txBody>
                  <a:tcPr/>
                </a:tc>
                <a:tc>
                  <a:txBody>
                    <a:bodyPr/>
                    <a:lstStyle/>
                    <a:p>
                      <a:pPr algn="ctr"/>
                      <a:r>
                        <a:rPr lang="en-US" sz="1800" dirty="0" err="1">
                          <a:effectLst/>
                        </a:rPr>
                        <a:t>MGH</a:t>
                      </a:r>
                      <a:r>
                        <a:rPr lang="en-US" sz="1800" dirty="0">
                          <a:effectLst/>
                        </a:rPr>
                        <a:t> Institutes of Health Professions</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t>
                      </a:r>
                      <a:r>
                        <a:rPr kumimoji="0" lang="en-US" sz="1800" b="0" i="0" u="none" strike="noStrike" kern="1200" cap="none" spc="0" normalizeH="0" baseline="0" noProof="0" dirty="0">
                          <a:ln>
                            <a:noFill/>
                          </a:ln>
                          <a:solidFill>
                            <a:prstClr val="black"/>
                          </a:solidFill>
                          <a:effectLst/>
                          <a:uLnTx/>
                          <a:uFillTx/>
                          <a:latin typeface="+mn-lt"/>
                          <a:ea typeface="+mn-ea"/>
                          <a:cs typeface="+mn-cs"/>
                        </a:rPr>
                        <a:t>Grad</a:t>
                      </a:r>
                      <a:r>
                        <a:rPr lang="en-US" sz="1800" dirty="0">
                          <a:effectLst/>
                        </a:rPr>
                        <a:t> Reading</a:t>
                      </a: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800" dirty="0">
                          <a:effectLst/>
                        </a:rPr>
                        <a:t> Accreditation</a:t>
                      </a:r>
                      <a:r>
                        <a:rPr lang="en-US" sz="1800" baseline="30000" dirty="0">
                          <a:solidFill>
                            <a:srgbClr val="FF0000"/>
                          </a:solidFill>
                          <a:effectLst/>
                        </a:rPr>
                        <a:t>Plus</a:t>
                      </a:r>
                      <a:endParaRPr lang="en-US" sz="1800" dirty="0">
                        <a:effectLst/>
                      </a:endParaRPr>
                    </a:p>
                  </a:txBody>
                  <a:tcPr marL="10114" marR="10535" marT="6321" marB="6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0257246"/>
                  </a:ext>
                </a:extLst>
              </a:tr>
            </a:tbl>
          </a:graphicData>
        </a:graphic>
      </p:graphicFrame>
      <p:sp>
        <p:nvSpPr>
          <p:cNvPr id="7" name="Rectangle 6">
            <a:extLst>
              <a:ext uri="{FF2B5EF4-FFF2-40B4-BE49-F238E27FC236}">
                <a16:creationId xmlns:a16="http://schemas.microsoft.com/office/drawing/2014/main" id="{99A919ED-F51E-4943-A473-29470B5EC29D}"/>
              </a:ext>
            </a:extLst>
          </p:cNvPr>
          <p:cNvSpPr/>
          <p:nvPr/>
        </p:nvSpPr>
        <p:spPr>
          <a:xfrm>
            <a:off x="1136787" y="5700334"/>
            <a:ext cx="980076" cy="307777"/>
          </a:xfrm>
          <a:prstGeom prst="rect">
            <a:avLst/>
          </a:prstGeom>
        </p:spPr>
        <p:txBody>
          <a:bodyPr wrap="none">
            <a:spAutoFit/>
          </a:bodyPr>
          <a:lstStyle/>
          <a:p>
            <a:pPr lvl="0"/>
            <a:r>
              <a:rPr lang="en-US" sz="1400" dirty="0">
                <a:solidFill>
                  <a:prstClr val="black"/>
                </a:solidFill>
              </a:rPr>
              <a:t>IDA, 2021a</a:t>
            </a:r>
          </a:p>
        </p:txBody>
      </p:sp>
      <p:pic>
        <p:nvPicPr>
          <p:cNvPr id="3" name="Picture 2">
            <a:extLst>
              <a:ext uri="{FF2B5EF4-FFF2-40B4-BE49-F238E27FC236}">
                <a16:creationId xmlns:a16="http://schemas.microsoft.com/office/drawing/2014/main" id="{43562587-47E8-491B-9D5F-F5BD62E09D95}"/>
              </a:ext>
            </a:extLst>
          </p:cNvPr>
          <p:cNvPicPr>
            <a:picLocks noChangeAspect="1"/>
          </p:cNvPicPr>
          <p:nvPr/>
        </p:nvPicPr>
        <p:blipFill>
          <a:blip r:embed="rId3"/>
          <a:stretch>
            <a:fillRect/>
          </a:stretch>
        </p:blipFill>
        <p:spPr>
          <a:xfrm>
            <a:off x="10136038" y="5910816"/>
            <a:ext cx="1763002" cy="738352"/>
          </a:xfrm>
          <a:prstGeom prst="rect">
            <a:avLst/>
          </a:prstGeom>
        </p:spPr>
      </p:pic>
    </p:spTree>
    <p:extLst>
      <p:ext uri="{BB962C8B-B14F-4D97-AF65-F5344CB8AC3E}">
        <p14:creationId xmlns:p14="http://schemas.microsoft.com/office/powerpoint/2010/main" val="2188171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3799</Words>
  <Application>Microsoft Macintosh PowerPoint</Application>
  <PresentationFormat>Widescreen</PresentationFormat>
  <Paragraphs>516</Paragraphs>
  <Slides>35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Assistant</vt:lpstr>
      <vt:lpstr>Calibri</vt:lpstr>
      <vt:lpstr>Calibri Light</vt:lpstr>
      <vt:lpstr>Times New Roman</vt:lpstr>
      <vt:lpstr>Office Theme</vt:lpstr>
      <vt:lpstr>DYSLEXIA KNOWLEDGE SERIES: What Educators Need to Know About Dyslexia Training Programs</vt:lpstr>
      <vt:lpstr>Agenda</vt:lpstr>
      <vt:lpstr>IDA Knowledge Practice Standards (KPS): Overview </vt:lpstr>
      <vt:lpstr>IDA KPS: Overview </vt:lpstr>
      <vt:lpstr>IDA KPS: Overview </vt:lpstr>
      <vt:lpstr>KPS: Who Uses KPS and Why</vt:lpstr>
      <vt:lpstr>KPS: Why Continued</vt:lpstr>
      <vt:lpstr>IDA Accreditation</vt:lpstr>
      <vt:lpstr>IDA-Accredited Programs in Higher Education</vt:lpstr>
      <vt:lpstr>IDA-Accredited Programs in Higher Education</vt:lpstr>
      <vt:lpstr>IDA-Accredited Programs in Higher Education</vt:lpstr>
      <vt:lpstr>IDA Accreditation Categories and Requirements</vt:lpstr>
      <vt:lpstr>IDA Accreditation Categories and Requirements</vt:lpstr>
      <vt:lpstr>IDA Accreditation Categories and Requirements</vt:lpstr>
      <vt:lpstr>IDA Accreditation Application Requirements</vt:lpstr>
      <vt:lpstr>Structured Literacy™ Certification</vt:lpstr>
      <vt:lpstr>CERI Certification</vt:lpstr>
      <vt:lpstr>Academic Language Therapy Association (ALTA)</vt:lpstr>
      <vt:lpstr>Independent Certificate Programs</vt:lpstr>
      <vt:lpstr>IMSLEC/ALTA Practitioner Levels</vt:lpstr>
      <vt:lpstr>Independent Certificate Programs</vt:lpstr>
      <vt:lpstr>Orton-Gillingham Practitioner and Educator Levels</vt:lpstr>
      <vt:lpstr>Programs that Follow OG Tenets</vt:lpstr>
      <vt:lpstr>Programs That Follow OG Tenets</vt:lpstr>
      <vt:lpstr>Licensure, Certification, and Endorsements</vt:lpstr>
      <vt:lpstr>College and University Certificate Programs</vt:lpstr>
      <vt:lpstr>Endorsement Program Approval Process</vt:lpstr>
      <vt:lpstr>Endorsement Program Approval Process</vt:lpstr>
      <vt:lpstr>Dyslexia Endorsement Completion</vt:lpstr>
      <vt:lpstr>GaPSC Approved Dyslexia Endorsement Programs</vt:lpstr>
      <vt:lpstr>Endorsement Programs: Candidate Eligibility</vt:lpstr>
      <vt:lpstr>Evaluating and Selecting a Training Program</vt:lpstr>
      <vt:lpstr>Scholarship Opportunities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 Knowledge practice standards</dc:title>
  <dc:creator>Nora Schlesinger</dc:creator>
  <cp:lastModifiedBy>Microsoft Office User</cp:lastModifiedBy>
  <cp:revision>191</cp:revision>
  <dcterms:created xsi:type="dcterms:W3CDTF">2021-03-09T19:48:10Z</dcterms:created>
  <dcterms:modified xsi:type="dcterms:W3CDTF">2021-04-15T15:32:17Z</dcterms:modified>
</cp:coreProperties>
</file>